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1" r:id="rId4"/>
    <p:sldId id="262" r:id="rId5"/>
    <p:sldId id="263" r:id="rId6"/>
    <p:sldId id="265" r:id="rId7"/>
    <p:sldId id="267" r:id="rId8"/>
    <p:sldId id="272" r:id="rId9"/>
    <p:sldId id="273" r:id="rId10"/>
    <p:sldId id="274" r:id="rId11"/>
    <p:sldId id="275" r:id="rId12"/>
    <p:sldId id="270" r:id="rId13"/>
    <p:sldId id="27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3EB"/>
    <a:srgbClr val="90B5E6"/>
    <a:srgbClr val="EFF0F7"/>
    <a:srgbClr val="98B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showGuides="1">
      <p:cViewPr varScale="1">
        <p:scale>
          <a:sx n="88" d="100"/>
          <a:sy n="88" d="100"/>
        </p:scale>
        <p:origin x="3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7623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339870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234067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153399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223578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99EFA1-1D13-438D-A0C7-5B40E182A274}"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11199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99EFA1-1D13-438D-A0C7-5B40E182A274}" type="datetimeFigureOut">
              <a:rPr lang="ru-RU" smtClean="0"/>
              <a:t>01.02.2019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86499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99EFA1-1D13-438D-A0C7-5B40E182A274}" type="datetimeFigureOut">
              <a:rPr lang="ru-RU" smtClean="0"/>
              <a:t>01.02.2019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141362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99EFA1-1D13-438D-A0C7-5B40E182A274}" type="datetimeFigureOut">
              <a:rPr lang="ru-RU" smtClean="0"/>
              <a:t>01.02.2019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182639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699EFA1-1D13-438D-A0C7-5B40E182A274}"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163636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699EFA1-1D13-438D-A0C7-5B40E182A274}"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15E87-3F23-4125-9A04-0EB5FD40DFD9}" type="slidenum">
              <a:rPr lang="ru-RU" smtClean="0"/>
              <a:t>‹#›</a:t>
            </a:fld>
            <a:endParaRPr lang="ru-RU"/>
          </a:p>
        </p:txBody>
      </p:sp>
    </p:spTree>
    <p:extLst>
      <p:ext uri="{BB962C8B-B14F-4D97-AF65-F5344CB8AC3E}">
        <p14:creationId xmlns:p14="http://schemas.microsoft.com/office/powerpoint/2010/main" val="415361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9EFA1-1D13-438D-A0C7-5B40E182A274}" type="datetimeFigureOut">
              <a:rPr lang="ru-RU" smtClean="0"/>
              <a:t>01.02.2019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15E87-3F23-4125-9A04-0EB5FD40DFD9}" type="slidenum">
              <a:rPr lang="ru-RU" smtClean="0"/>
              <a:t>‹#›</a:t>
            </a:fld>
            <a:endParaRPr lang="ru-RU"/>
          </a:p>
        </p:txBody>
      </p:sp>
    </p:spTree>
    <p:extLst>
      <p:ext uri="{BB962C8B-B14F-4D97-AF65-F5344CB8AC3E}">
        <p14:creationId xmlns:p14="http://schemas.microsoft.com/office/powerpoint/2010/main" val="375892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86678" y="2395330"/>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1">
                    <a:lumMod val="50000"/>
                  </a:schemeClr>
                </a:solidFill>
                <a:latin typeface="Arial Narrow" panose="020B0606020202030204" pitchFamily="34" charset="0"/>
              </a:rPr>
              <a:t>Вопросы по </a:t>
            </a:r>
            <a:r>
              <a:rPr lang="ru-RU" sz="5400" b="1" dirty="0" smtClean="0">
                <a:solidFill>
                  <a:schemeClr val="accent1">
                    <a:lumMod val="50000"/>
                  </a:schemeClr>
                </a:solidFill>
                <a:latin typeface="Arial Narrow" panose="020B0606020202030204" pitchFamily="34" charset="0"/>
              </a:rPr>
              <a:t>фильму </a:t>
            </a:r>
            <a:endParaRPr lang="ru-RU" sz="5400" b="1" dirty="0" smtClean="0">
              <a:solidFill>
                <a:schemeClr val="accent1">
                  <a:lumMod val="50000"/>
                </a:schemeClr>
              </a:solidFill>
              <a:latin typeface="Arial Narrow" panose="020B0606020202030204" pitchFamily="34" charset="0"/>
            </a:endParaRPr>
          </a:p>
          <a:p>
            <a:pPr algn="ctr"/>
            <a:r>
              <a:rPr lang="ru-RU" sz="5400" b="1" dirty="0" smtClean="0">
                <a:solidFill>
                  <a:schemeClr val="accent1">
                    <a:lumMod val="50000"/>
                  </a:schemeClr>
                </a:solidFill>
                <a:latin typeface="Arial Narrow" panose="020B0606020202030204" pitchFamily="34" charset="0"/>
              </a:rPr>
              <a:t>«</a:t>
            </a:r>
            <a:r>
              <a:rPr lang="ru-RU" sz="4800" b="1" dirty="0" smtClean="0">
                <a:solidFill>
                  <a:schemeClr val="accent1">
                    <a:lumMod val="50000"/>
                  </a:schemeClr>
                </a:solidFill>
                <a:latin typeface="Arial Narrow" panose="020B0606020202030204" pitchFamily="34" charset="0"/>
              </a:rPr>
              <a:t>Секреты манипуляции. Табак</a:t>
            </a:r>
            <a:r>
              <a:rPr lang="ru-RU" sz="5400" b="1" dirty="0" smtClean="0">
                <a:solidFill>
                  <a:schemeClr val="accent1">
                    <a:lumMod val="50000"/>
                  </a:schemeClr>
                </a:solidFill>
                <a:latin typeface="Arial Narrow" panose="020B0606020202030204" pitchFamily="34" charset="0"/>
              </a:rPr>
              <a:t>»</a:t>
            </a:r>
            <a:endParaRPr lang="ru-RU" sz="54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3"/>
          <a:stretch>
            <a:fillRect/>
          </a:stretch>
        </p:blipFill>
        <p:spPr>
          <a:xfrm>
            <a:off x="0" y="5963502"/>
            <a:ext cx="12192000" cy="1000489"/>
          </a:xfrm>
          <a:prstGeom prst="rect">
            <a:avLst/>
          </a:prstGeom>
        </p:spPr>
      </p:pic>
    </p:spTree>
    <p:extLst>
      <p:ext uri="{BB962C8B-B14F-4D97-AF65-F5344CB8AC3E}">
        <p14:creationId xmlns:p14="http://schemas.microsoft.com/office/powerpoint/2010/main" val="274353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6677" y="2421834"/>
            <a:ext cx="10455965"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latin typeface="Arial Narrow" panose="020B0606020202030204" pitchFamily="34" charset="0"/>
              </a:rPr>
              <a:t>Почему от курения кожа становится дряблой, морщинистой и приобретает желтоватый цвет?</a:t>
            </a:r>
            <a:endParaRPr lang="ru-RU" sz="40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299940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57511"/>
            <a:ext cx="12192000" cy="1000489"/>
          </a:xfrm>
          <a:prstGeom prst="rect">
            <a:avLst/>
          </a:prstGeom>
          <a:solidFill>
            <a:srgbClr val="1C8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666026" y="1874436"/>
            <a:ext cx="7286488" cy="2677656"/>
          </a:xfrm>
          <a:prstGeom prst="rect">
            <a:avLst/>
          </a:prstGeom>
        </p:spPr>
        <p:txBody>
          <a:bodyPr wrap="square">
            <a:spAutoFit/>
          </a:bodyPr>
          <a:lstStyle/>
          <a:p>
            <a:r>
              <a:rPr lang="ru-RU" sz="2400" b="1" dirty="0">
                <a:solidFill>
                  <a:schemeClr val="accent1">
                    <a:lumMod val="50000"/>
                  </a:schemeClr>
                </a:solidFill>
                <a:latin typeface="Arial Narrow" panose="020B0606020202030204" pitchFamily="34" charset="0"/>
              </a:rPr>
              <a:t>Курение вызывает спазм сосудов, т.е. их сужение. Это нарушает процесс питания клеток кожи кислородом. Выкуривание только одной сигареты сужает сосуды на полтора часа. Это означает, что человек, курящий с интервалом в полтора часа, создает в коже постоянное кислородное голодание. Кожа теряет эластичность, упругость, становится дряблой.</a:t>
            </a:r>
            <a:r>
              <a:rPr lang="ru-RU" sz="2400" b="1" dirty="0" smtClean="0">
                <a:solidFill>
                  <a:schemeClr val="accent1">
                    <a:lumMod val="50000"/>
                  </a:schemeClr>
                </a:solidFill>
                <a:latin typeface="Arial Narrow" panose="020B0606020202030204" pitchFamily="34" charset="0"/>
              </a:rPr>
              <a:t>.</a:t>
            </a:r>
            <a:endParaRPr lang="ru-RU" sz="2400" b="1" dirty="0">
              <a:solidFill>
                <a:schemeClr val="accent1">
                  <a:lumMod val="50000"/>
                </a:schemeClr>
              </a:solidFill>
              <a:latin typeface="Arial Narrow" panose="020B060602020203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74" y="1778867"/>
            <a:ext cx="3434697" cy="3046988"/>
          </a:xfrm>
          <a:prstGeom prst="ellipse">
            <a:avLst/>
          </a:prstGeom>
        </p:spPr>
      </p:pic>
      <p:sp>
        <p:nvSpPr>
          <p:cNvPr id="5" name="Прямоугольник 4"/>
          <p:cNvSpPr/>
          <p:nvPr/>
        </p:nvSpPr>
        <p:spPr>
          <a:xfrm>
            <a:off x="660648" y="390193"/>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accent1">
                    <a:lumMod val="50000"/>
                  </a:schemeClr>
                </a:solidFill>
                <a:latin typeface="Arial Narrow" panose="020B0606020202030204" pitchFamily="34" charset="0"/>
              </a:rPr>
              <a:t>Правильный ответ </a:t>
            </a:r>
            <a:endParaRPr lang="ru-RU" sz="40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1369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8191" y="2268488"/>
            <a:ext cx="10963809"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bg2">
                    <a:lumMod val="50000"/>
                  </a:schemeClr>
                </a:solidFill>
                <a:latin typeface="Arial Narrow" panose="020B0606020202030204" pitchFamily="34" charset="0"/>
              </a:rPr>
              <a:t>КУРЕНИЕ ВОВСЕ НЕ ТАК БЕЗОБИДНО</a:t>
            </a:r>
            <a:r>
              <a:rPr lang="ru-RU" sz="2800" dirty="0" smtClean="0">
                <a:solidFill>
                  <a:schemeClr val="accent1">
                    <a:lumMod val="50000"/>
                  </a:schemeClr>
                </a:solidFill>
                <a:latin typeface="Arial Narrow" panose="020B0606020202030204" pitchFamily="34" charset="0"/>
              </a:rPr>
              <a:t>, </a:t>
            </a:r>
            <a:r>
              <a:rPr lang="ru-RU" sz="2800" dirty="0">
                <a:solidFill>
                  <a:schemeClr val="accent1">
                    <a:lumMod val="50000"/>
                  </a:schemeClr>
                </a:solidFill>
                <a:latin typeface="Arial Narrow" panose="020B0606020202030204" pitchFamily="34" charset="0"/>
              </a:rPr>
              <a:t>как пытаются нам внушить производители сигарет. </a:t>
            </a:r>
            <a:r>
              <a:rPr lang="ru-RU" sz="2800" b="1" dirty="0" smtClean="0">
                <a:solidFill>
                  <a:schemeClr val="bg2">
                    <a:lumMod val="50000"/>
                  </a:schemeClr>
                </a:solidFill>
                <a:latin typeface="Arial Narrow" panose="020B0606020202030204" pitchFamily="34" charset="0"/>
              </a:rPr>
              <a:t>Оно вызывает наркотическую зависимость и сильное разрушение здоровья</a:t>
            </a:r>
            <a:r>
              <a:rPr lang="ru-RU" sz="2800" dirty="0" smtClean="0">
                <a:solidFill>
                  <a:schemeClr val="bg2">
                    <a:lumMod val="50000"/>
                  </a:schemeClr>
                </a:solidFill>
                <a:latin typeface="Arial Narrow" panose="020B0606020202030204" pitchFamily="34" charset="0"/>
              </a:rPr>
              <a:t>. </a:t>
            </a:r>
            <a:r>
              <a:rPr lang="ru-RU" sz="2800" dirty="0" smtClean="0">
                <a:solidFill>
                  <a:schemeClr val="accent1">
                    <a:lumMod val="50000"/>
                  </a:schemeClr>
                </a:solidFill>
                <a:latin typeface="Arial Narrow" panose="020B0606020202030204" pitchFamily="34" charset="0"/>
              </a:rPr>
              <a:t>Чтобы </a:t>
            </a:r>
            <a:r>
              <a:rPr lang="ru-RU" sz="2800" dirty="0">
                <a:solidFill>
                  <a:schemeClr val="accent1">
                    <a:lumMod val="50000"/>
                  </a:schemeClr>
                </a:solidFill>
                <a:latin typeface="Arial Narrow" panose="020B0606020202030204" pitchFamily="34" charset="0"/>
              </a:rPr>
              <a:t>стать сигаретным наркоманом, ребенку достаточно, в среднем, всего семи сигарет. </a:t>
            </a:r>
            <a:endParaRPr lang="ru-RU" sz="28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324868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ÐºÐ¾Ð½ÑÐ°Ðº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388" y="2159484"/>
            <a:ext cx="5869486" cy="225057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2543432" y="701760"/>
            <a:ext cx="7105136" cy="12007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a:solidFill>
                  <a:schemeClr val="accent1">
                    <a:lumMod val="50000"/>
                  </a:schemeClr>
                </a:solidFill>
                <a:latin typeface="Arial Narrow" panose="020B0606020202030204" pitchFamily="34" charset="0"/>
              </a:rPr>
              <a:t>КОНТАКТНАЯ</a:t>
            </a:r>
            <a:r>
              <a:rPr lang="ru-RU" sz="4000" b="1" dirty="0">
                <a:latin typeface="Arial Narrow" panose="020B0606020202030204" pitchFamily="34" charset="0"/>
              </a:rPr>
              <a:t> </a:t>
            </a:r>
          </a:p>
          <a:p>
            <a:pPr algn="ctr"/>
            <a:r>
              <a:rPr lang="ru-RU" sz="4000" b="1" dirty="0">
                <a:solidFill>
                  <a:schemeClr val="accent3">
                    <a:lumMod val="75000"/>
                  </a:schemeClr>
                </a:solidFill>
                <a:latin typeface="Arial Narrow" panose="020B0606020202030204" pitchFamily="34" charset="0"/>
              </a:rPr>
              <a:t>ИНФОРМАЦИЯ</a:t>
            </a:r>
          </a:p>
        </p:txBody>
      </p:sp>
      <p:sp>
        <p:nvSpPr>
          <p:cNvPr id="6" name="Заголовок 1"/>
          <p:cNvSpPr txBox="1">
            <a:spLocks/>
          </p:cNvSpPr>
          <p:nvPr/>
        </p:nvSpPr>
        <p:spPr>
          <a:xfrm>
            <a:off x="3033385" y="4450696"/>
            <a:ext cx="6125229" cy="1878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solidFill>
                  <a:schemeClr val="accent1">
                    <a:lumMod val="50000"/>
                  </a:schemeClr>
                </a:solidFill>
                <a:latin typeface="+mn-lt"/>
              </a:rPr>
              <a:t>Сайт: </a:t>
            </a:r>
            <a:r>
              <a:rPr lang="en-US" sz="2800" b="1" dirty="0">
                <a:solidFill>
                  <a:schemeClr val="accent1">
                    <a:lumMod val="50000"/>
                  </a:schemeClr>
                </a:solidFill>
                <a:latin typeface="+mn-lt"/>
              </a:rPr>
              <a:t>http://chocmp.ru</a:t>
            </a:r>
            <a:endParaRPr lang="ru-RU" sz="2800" b="1" dirty="0">
              <a:solidFill>
                <a:schemeClr val="accent1">
                  <a:lumMod val="50000"/>
                </a:schemeClr>
              </a:solidFill>
              <a:latin typeface="+mn-lt"/>
            </a:endParaRPr>
          </a:p>
          <a:p>
            <a:pPr algn="ctr"/>
            <a:r>
              <a:rPr lang="ru-RU" sz="2800" b="1" dirty="0">
                <a:solidFill>
                  <a:schemeClr val="accent1">
                    <a:lumMod val="50000"/>
                  </a:schemeClr>
                </a:solidFill>
                <a:latin typeface="+mn-lt"/>
              </a:rPr>
              <a:t>  Почта: </a:t>
            </a:r>
            <a:r>
              <a:rPr lang="en-US" sz="2800" b="1" dirty="0">
                <a:solidFill>
                  <a:schemeClr val="accent1">
                    <a:lumMod val="50000"/>
                  </a:schemeClr>
                </a:solidFill>
                <a:latin typeface="+mn-lt"/>
              </a:rPr>
              <a:t>chocmp@yandex.ru </a:t>
            </a:r>
            <a:endParaRPr lang="ru-RU" sz="2800" b="1" dirty="0">
              <a:solidFill>
                <a:schemeClr val="accent1">
                  <a:lumMod val="50000"/>
                </a:schemeClr>
              </a:solidFill>
              <a:latin typeface="+mn-lt"/>
            </a:endParaRPr>
          </a:p>
          <a:p>
            <a:pPr algn="ctr"/>
            <a:endParaRPr lang="ru-RU" sz="2800" b="1" dirty="0">
              <a:solidFill>
                <a:schemeClr val="accent1">
                  <a:lumMod val="50000"/>
                </a:schemeClr>
              </a:solidFill>
              <a:latin typeface="+mn-lt"/>
            </a:endParaRPr>
          </a:p>
          <a:p>
            <a:pPr algn="ctr"/>
            <a:r>
              <a:rPr lang="ru-RU" sz="2800" b="1" dirty="0">
                <a:solidFill>
                  <a:schemeClr val="accent1">
                    <a:lumMod val="50000"/>
                  </a:schemeClr>
                </a:solidFill>
                <a:latin typeface="+mn-lt"/>
              </a:rPr>
              <a:t>Группа в ВК: </a:t>
            </a:r>
          </a:p>
          <a:p>
            <a:pPr algn="ctr"/>
            <a:r>
              <a:rPr lang="ru-RU" sz="2800" b="1" dirty="0">
                <a:solidFill>
                  <a:schemeClr val="accent3">
                    <a:lumMod val="75000"/>
                  </a:schemeClr>
                </a:solidFill>
                <a:latin typeface="+mn-lt"/>
              </a:rPr>
              <a:t>Территория здоровья</a:t>
            </a:r>
            <a:r>
              <a:rPr lang="en-US" sz="2800" b="1" dirty="0">
                <a:solidFill>
                  <a:schemeClr val="accent3">
                    <a:lumMod val="75000"/>
                  </a:schemeClr>
                </a:solidFill>
                <a:latin typeface="+mn-lt"/>
              </a:rPr>
              <a:t>|</a:t>
            </a:r>
            <a:r>
              <a:rPr lang="ru-RU" sz="2800" b="1" dirty="0">
                <a:solidFill>
                  <a:schemeClr val="accent3">
                    <a:lumMod val="75000"/>
                  </a:schemeClr>
                </a:solidFill>
                <a:latin typeface="+mn-lt"/>
              </a:rPr>
              <a:t>Южный Урал</a:t>
            </a:r>
          </a:p>
        </p:txBody>
      </p:sp>
    </p:spTree>
    <p:extLst>
      <p:ext uri="{BB962C8B-B14F-4D97-AF65-F5344CB8AC3E}">
        <p14:creationId xmlns:p14="http://schemas.microsoft.com/office/powerpoint/2010/main" val="238500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98713" y="2249556"/>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latin typeface="Arial Narrow" panose="020B0606020202030204" pitchFamily="34" charset="0"/>
              </a:rPr>
              <a:t>Зачем был придуман сигаретный фильтр</a:t>
            </a:r>
            <a:r>
              <a:rPr lang="ru-RU" sz="4000" b="1" dirty="0" smtClean="0">
                <a:solidFill>
                  <a:schemeClr val="accent1">
                    <a:lumMod val="50000"/>
                  </a:schemeClr>
                </a:solidFill>
                <a:latin typeface="Arial Narrow" panose="020B0606020202030204" pitchFamily="34" charset="0"/>
              </a:rPr>
              <a:t>?</a:t>
            </a:r>
            <a:endParaRPr lang="ru-RU" sz="40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128694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57511"/>
            <a:ext cx="12192000" cy="1000489"/>
          </a:xfrm>
          <a:prstGeom prst="rect">
            <a:avLst/>
          </a:prstGeom>
          <a:solidFill>
            <a:srgbClr val="1C8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910340" y="2147251"/>
            <a:ext cx="7898296" cy="1938992"/>
          </a:xfrm>
          <a:prstGeom prst="rect">
            <a:avLst/>
          </a:prstGeom>
        </p:spPr>
        <p:txBody>
          <a:bodyPr wrap="square">
            <a:spAutoFit/>
          </a:bodyPr>
          <a:lstStyle/>
          <a:p>
            <a:r>
              <a:rPr lang="ru-RU" sz="2400" b="1" dirty="0">
                <a:solidFill>
                  <a:schemeClr val="accent1">
                    <a:lumMod val="50000"/>
                  </a:schemeClr>
                </a:solidFill>
                <a:latin typeface="Arial Narrow" panose="020B0606020202030204" pitchFamily="34" charset="0"/>
              </a:rPr>
              <a:t>Сигаретный фильтр был придуман, чтобы создать иллюзию безопасного курения. Он рассчитан на то, что человек будет думать, будто фильтр снижает отравляющее действие табачного дыма. Эта манипуляция сознанием человека используется, чтобы люди начинали и не бросали курить. </a:t>
            </a:r>
            <a:endParaRPr lang="ru-RU" sz="2400" b="1" dirty="0">
              <a:solidFill>
                <a:schemeClr val="accent1">
                  <a:lumMod val="50000"/>
                </a:schemeClr>
              </a:solidFill>
              <a:latin typeface="Arial Narrow" panose="020B0606020202030204" pitchFamily="34" charset="0"/>
            </a:endParaRPr>
          </a:p>
        </p:txBody>
      </p:sp>
      <p:sp>
        <p:nvSpPr>
          <p:cNvPr id="5" name="Прямоугольник 4"/>
          <p:cNvSpPr/>
          <p:nvPr/>
        </p:nvSpPr>
        <p:spPr>
          <a:xfrm>
            <a:off x="132521" y="496325"/>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accent1">
                    <a:lumMod val="50000"/>
                  </a:schemeClr>
                </a:solidFill>
                <a:latin typeface="Arial Narrow" panose="020B0606020202030204" pitchFamily="34" charset="0"/>
              </a:rPr>
              <a:t>Правильный ответ </a:t>
            </a:r>
            <a:endParaRPr lang="ru-RU" sz="4000" b="1" dirty="0">
              <a:solidFill>
                <a:schemeClr val="accent1">
                  <a:lumMod val="50000"/>
                </a:schemeClr>
              </a:solidFill>
              <a:latin typeface="Arial Narrow" panose="020B0606020202030204"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87" y="1897238"/>
            <a:ext cx="2864427" cy="2439017"/>
          </a:xfrm>
          <a:prstGeom prst="ellipse">
            <a:avLst/>
          </a:prstGeom>
        </p:spPr>
      </p:pic>
    </p:spTree>
    <p:extLst>
      <p:ext uri="{BB962C8B-B14F-4D97-AF65-F5344CB8AC3E}">
        <p14:creationId xmlns:p14="http://schemas.microsoft.com/office/powerpoint/2010/main" val="3209053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6678" y="2421834"/>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latin typeface="Arial Narrow" panose="020B0606020202030204" pitchFamily="34" charset="0"/>
              </a:rPr>
              <a:t>Действительно ли так называемые «легкие» сигареты безопаснее обычных</a:t>
            </a:r>
            <a:r>
              <a:rPr lang="ru-RU" sz="4000" b="1" dirty="0" smtClean="0">
                <a:solidFill>
                  <a:schemeClr val="accent1">
                    <a:lumMod val="50000"/>
                  </a:schemeClr>
                </a:solidFill>
                <a:latin typeface="Arial Narrow" panose="020B0606020202030204" pitchFamily="34" charset="0"/>
              </a:rPr>
              <a:t>? Зачем их придумали?</a:t>
            </a:r>
            <a:endParaRPr lang="ru-RU" sz="40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1319494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57511"/>
            <a:ext cx="12192000" cy="1000489"/>
          </a:xfrm>
          <a:prstGeom prst="rect">
            <a:avLst/>
          </a:prstGeom>
          <a:solidFill>
            <a:srgbClr val="1C8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00222" y="1250579"/>
            <a:ext cx="7494480" cy="3970318"/>
          </a:xfrm>
          <a:prstGeom prst="rect">
            <a:avLst/>
          </a:prstGeom>
        </p:spPr>
        <p:txBody>
          <a:bodyPr wrap="square">
            <a:spAutoFit/>
          </a:bodyPr>
          <a:lstStyle/>
          <a:p>
            <a:r>
              <a:rPr lang="ru-RU" sz="2800" b="1" dirty="0">
                <a:solidFill>
                  <a:schemeClr val="accent1">
                    <a:lumMod val="50000"/>
                  </a:schemeClr>
                </a:solidFill>
                <a:latin typeface="Arial Narrow" panose="020B0606020202030204" pitchFamily="34" charset="0"/>
              </a:rPr>
              <a:t>«Легкие» сигареты так же опасны, как и обычные. </a:t>
            </a:r>
            <a:r>
              <a:rPr lang="ru-RU" sz="2800" b="1" dirty="0" smtClean="0">
                <a:solidFill>
                  <a:schemeClr val="accent1">
                    <a:lumMod val="50000"/>
                  </a:schemeClr>
                </a:solidFill>
                <a:latin typeface="Arial Narrow" panose="020B0606020202030204" pitchFamily="34" charset="0"/>
              </a:rPr>
              <a:t>Уменьшение </a:t>
            </a:r>
            <a:r>
              <a:rPr lang="ru-RU" sz="2800" b="1" dirty="0">
                <a:solidFill>
                  <a:schemeClr val="accent1">
                    <a:lumMod val="50000"/>
                  </a:schemeClr>
                </a:solidFill>
                <a:latin typeface="Arial Narrow" panose="020B0606020202030204" pitchFamily="34" charset="0"/>
              </a:rPr>
              <a:t>количества смол и никотина не снижает риск возникновения заболеваний и не уменьшает зависимость. «Легкие» сигареты придумали, чтобы курильщик не бросал эту пагубную зависимость, а продолжал курить якобы «более безопасные» сигареты и дальше отдавал свои деньги производителям сигарет.</a:t>
            </a:r>
            <a:endParaRPr lang="ru-RU" sz="2800" b="1" dirty="0">
              <a:solidFill>
                <a:schemeClr val="accent1">
                  <a:lumMod val="50000"/>
                </a:schemeClr>
              </a:solidFill>
              <a:latin typeface="Arial Narrow" panose="020B060602020203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152" y="1484243"/>
            <a:ext cx="3324406" cy="2967156"/>
          </a:xfrm>
          <a:prstGeom prst="ellipse">
            <a:avLst/>
          </a:prstGeom>
        </p:spPr>
      </p:pic>
      <p:sp>
        <p:nvSpPr>
          <p:cNvPr id="5" name="Прямоугольник 4"/>
          <p:cNvSpPr/>
          <p:nvPr/>
        </p:nvSpPr>
        <p:spPr>
          <a:xfrm>
            <a:off x="-1272100" y="0"/>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accent1">
                    <a:lumMod val="50000"/>
                  </a:schemeClr>
                </a:solidFill>
                <a:latin typeface="Arial Narrow" panose="020B0606020202030204" pitchFamily="34" charset="0"/>
              </a:rPr>
              <a:t>Правильный ответ </a:t>
            </a:r>
            <a:endParaRPr lang="ru-RU" sz="40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57311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6677" y="2421834"/>
            <a:ext cx="10455965"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latin typeface="Arial Narrow" panose="020B0606020202030204" pitchFamily="34" charset="0"/>
              </a:rPr>
              <a:t>Почему из-за курения зубы желтеют и разрушаются</a:t>
            </a:r>
            <a:r>
              <a:rPr lang="ru-RU" sz="4000" b="1" dirty="0" smtClean="0">
                <a:solidFill>
                  <a:schemeClr val="accent1">
                    <a:lumMod val="50000"/>
                  </a:schemeClr>
                </a:solidFill>
                <a:latin typeface="Arial Narrow" panose="020B0606020202030204" pitchFamily="34" charset="0"/>
              </a:rPr>
              <a:t>?</a:t>
            </a:r>
            <a:endParaRPr lang="ru-RU" sz="40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124616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57511"/>
            <a:ext cx="12192000" cy="1000489"/>
          </a:xfrm>
          <a:prstGeom prst="rect">
            <a:avLst/>
          </a:prstGeom>
          <a:solidFill>
            <a:srgbClr val="1C8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46283" y="1796693"/>
            <a:ext cx="7407964" cy="3046988"/>
          </a:xfrm>
          <a:prstGeom prst="rect">
            <a:avLst/>
          </a:prstGeom>
        </p:spPr>
        <p:txBody>
          <a:bodyPr wrap="square">
            <a:spAutoFit/>
          </a:bodyPr>
          <a:lstStyle/>
          <a:p>
            <a:r>
              <a:rPr lang="ru-RU" sz="2400" b="1" dirty="0">
                <a:solidFill>
                  <a:schemeClr val="accent1">
                    <a:lumMod val="50000"/>
                  </a:schemeClr>
                </a:solidFill>
                <a:latin typeface="Arial Narrow" panose="020B0606020202030204" pitchFamily="34" charset="0"/>
              </a:rPr>
              <a:t>Температура вдыхаемого курильщиком дыма около 80 градусов, тогда как температура окружающего воздуха, например, осенью, – всего около 5 градусов. При курении вдыхание дыма сменяется вдыханием холодного воздуха. Из-за резкого перепада температуры в полости рта зубная эмаль трескается, и в эти трещины проникают ядовитые компоненты сигаретного дыма, что приводит к желтизне и разрушению зубов.</a:t>
            </a:r>
            <a:r>
              <a:rPr lang="ru-RU" sz="2400" b="1" dirty="0" smtClean="0">
                <a:solidFill>
                  <a:schemeClr val="accent1">
                    <a:lumMod val="50000"/>
                  </a:schemeClr>
                </a:solidFill>
                <a:latin typeface="Arial Narrow" panose="020B0606020202030204" pitchFamily="34" charset="0"/>
              </a:rPr>
              <a:t> </a:t>
            </a:r>
            <a:endParaRPr lang="ru-RU" sz="2400" b="1" dirty="0">
              <a:solidFill>
                <a:schemeClr val="accent1">
                  <a:lumMod val="50000"/>
                </a:schemeClr>
              </a:solidFill>
              <a:latin typeface="Arial Narrow" panose="020B060602020203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17" y="1740615"/>
            <a:ext cx="3434697" cy="3040551"/>
          </a:xfrm>
          <a:prstGeom prst="ellipse">
            <a:avLst/>
          </a:prstGeom>
        </p:spPr>
      </p:pic>
      <p:sp>
        <p:nvSpPr>
          <p:cNvPr id="5" name="Прямоугольник 4"/>
          <p:cNvSpPr/>
          <p:nvPr/>
        </p:nvSpPr>
        <p:spPr>
          <a:xfrm>
            <a:off x="660648" y="390193"/>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accent1">
                    <a:lumMod val="50000"/>
                  </a:schemeClr>
                </a:solidFill>
                <a:latin typeface="Arial Narrow" panose="020B0606020202030204" pitchFamily="34" charset="0"/>
              </a:rPr>
              <a:t>Правильный ответ </a:t>
            </a:r>
            <a:endParaRPr lang="ru-RU" sz="40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10661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6677" y="2421834"/>
            <a:ext cx="10455965"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latin typeface="Arial Narrow" panose="020B0606020202030204" pitchFamily="34" charset="0"/>
              </a:rPr>
              <a:t>В чем опасность пассивного (принудительного) </a:t>
            </a:r>
            <a:r>
              <a:rPr lang="ru-RU" sz="4000" b="1" dirty="0" smtClean="0">
                <a:solidFill>
                  <a:schemeClr val="accent1">
                    <a:lumMod val="50000"/>
                  </a:schemeClr>
                </a:solidFill>
                <a:latin typeface="Arial Narrow" panose="020B0606020202030204" pitchFamily="34" charset="0"/>
              </a:rPr>
              <a:t>курения</a:t>
            </a:r>
            <a:r>
              <a:rPr lang="ru-RU" sz="4000" b="1" dirty="0" smtClean="0">
                <a:solidFill>
                  <a:schemeClr val="accent1">
                    <a:lumMod val="50000"/>
                  </a:schemeClr>
                </a:solidFill>
                <a:latin typeface="Arial Narrow" panose="020B0606020202030204" pitchFamily="34" charset="0"/>
              </a:rPr>
              <a:t>?</a:t>
            </a:r>
            <a:endParaRPr lang="ru-RU" sz="4000" b="1" dirty="0">
              <a:solidFill>
                <a:schemeClr val="accent1">
                  <a:lumMod val="50000"/>
                </a:schemeClr>
              </a:solidFill>
              <a:latin typeface="Arial Narrow" panose="020B0606020202030204" pitchFamily="34" charset="0"/>
            </a:endParaRPr>
          </a:p>
        </p:txBody>
      </p:sp>
      <p:pic>
        <p:nvPicPr>
          <p:cNvPr id="5" name="Рисунок 4"/>
          <p:cNvPicPr>
            <a:picLocks noChangeAspect="1"/>
          </p:cNvPicPr>
          <p:nvPr/>
        </p:nvPicPr>
        <p:blipFill>
          <a:blip r:embed="rId2"/>
          <a:stretch>
            <a:fillRect/>
          </a:stretch>
        </p:blipFill>
        <p:spPr>
          <a:xfrm>
            <a:off x="0" y="5963502"/>
            <a:ext cx="12192000" cy="1000489"/>
          </a:xfrm>
          <a:prstGeom prst="rect">
            <a:avLst/>
          </a:prstGeom>
        </p:spPr>
      </p:pic>
    </p:spTree>
    <p:extLst>
      <p:ext uri="{BB962C8B-B14F-4D97-AF65-F5344CB8AC3E}">
        <p14:creationId xmlns:p14="http://schemas.microsoft.com/office/powerpoint/2010/main" val="176829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857511"/>
            <a:ext cx="12192000" cy="1000489"/>
          </a:xfrm>
          <a:prstGeom prst="rect">
            <a:avLst/>
          </a:prstGeom>
          <a:solidFill>
            <a:srgbClr val="1C8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60648" y="2274838"/>
            <a:ext cx="7286488" cy="2308324"/>
          </a:xfrm>
          <a:prstGeom prst="rect">
            <a:avLst/>
          </a:prstGeom>
        </p:spPr>
        <p:txBody>
          <a:bodyPr wrap="square">
            <a:spAutoFit/>
          </a:bodyPr>
          <a:lstStyle/>
          <a:p>
            <a:r>
              <a:rPr lang="ru-RU" sz="2400" b="1" dirty="0">
                <a:solidFill>
                  <a:schemeClr val="accent1">
                    <a:lumMod val="50000"/>
                  </a:schemeClr>
                </a:solidFill>
                <a:latin typeface="Arial Narrow" panose="020B0606020202030204" pitchFamily="34" charset="0"/>
              </a:rPr>
              <a:t>85% табачного дыма не видимы невооруженным взглядом, т.е. люди не замечают, как вдыхают его. Дым от тления сигареты из-за более низкой температуры ее горения содержит в 3 раза больше </a:t>
            </a:r>
            <a:r>
              <a:rPr lang="ru-RU" sz="2400" b="1" dirty="0" err="1">
                <a:solidFill>
                  <a:schemeClr val="accent1">
                    <a:lumMod val="50000"/>
                  </a:schemeClr>
                </a:solidFill>
                <a:latin typeface="Arial Narrow" panose="020B0606020202030204" pitchFamily="34" charset="0"/>
              </a:rPr>
              <a:t>бензапирена</a:t>
            </a:r>
            <a:r>
              <a:rPr lang="ru-RU" sz="2400" b="1" dirty="0">
                <a:solidFill>
                  <a:schemeClr val="accent1">
                    <a:lumMod val="50000"/>
                  </a:schemeClr>
                </a:solidFill>
                <a:latin typeface="Arial Narrow" panose="020B0606020202030204" pitchFamily="34" charset="0"/>
              </a:rPr>
              <a:t> – сильнейшего </a:t>
            </a:r>
            <a:r>
              <a:rPr lang="ru-RU" sz="2400" b="1" dirty="0" err="1">
                <a:solidFill>
                  <a:schemeClr val="accent1">
                    <a:lumMod val="50000"/>
                  </a:schemeClr>
                </a:solidFill>
                <a:latin typeface="Arial Narrow" panose="020B0606020202030204" pitchFamily="34" charset="0"/>
              </a:rPr>
              <a:t>ракообразующего</a:t>
            </a:r>
            <a:r>
              <a:rPr lang="ru-RU" sz="2400" b="1" dirty="0">
                <a:solidFill>
                  <a:schemeClr val="accent1">
                    <a:lumMod val="50000"/>
                  </a:schemeClr>
                </a:solidFill>
                <a:latin typeface="Arial Narrow" panose="020B0606020202030204" pitchFamily="34" charset="0"/>
              </a:rPr>
              <a:t> соединения, и в 50 раз больше никотина, чем дым при затяжке.</a:t>
            </a:r>
            <a:endParaRPr lang="ru-RU" sz="2400" b="1" dirty="0">
              <a:solidFill>
                <a:schemeClr val="accent1">
                  <a:lumMod val="50000"/>
                </a:schemeClr>
              </a:solidFill>
              <a:latin typeface="Arial Narrow" panose="020B060602020203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26" y="1622768"/>
            <a:ext cx="3434697" cy="3186611"/>
          </a:xfrm>
          <a:prstGeom prst="ellipse">
            <a:avLst/>
          </a:prstGeom>
        </p:spPr>
      </p:pic>
      <p:sp>
        <p:nvSpPr>
          <p:cNvPr id="5" name="Прямоугольник 4"/>
          <p:cNvSpPr/>
          <p:nvPr/>
        </p:nvSpPr>
        <p:spPr>
          <a:xfrm>
            <a:off x="660648" y="390193"/>
            <a:ext cx="10018644" cy="148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accent1">
                    <a:lumMod val="50000"/>
                  </a:schemeClr>
                </a:solidFill>
                <a:latin typeface="Arial Narrow" panose="020B0606020202030204" pitchFamily="34" charset="0"/>
              </a:rPr>
              <a:t>Правильный ответ </a:t>
            </a:r>
            <a:endParaRPr lang="ru-RU" sz="40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1316895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399</Words>
  <Application>Microsoft Office PowerPoint</Application>
  <PresentationFormat>Широкоэкранный</PresentationFormat>
  <Paragraphs>25</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Arial Narrow</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46</cp:revision>
  <dcterms:created xsi:type="dcterms:W3CDTF">2019-01-30T07:36:44Z</dcterms:created>
  <dcterms:modified xsi:type="dcterms:W3CDTF">2019-02-01T10:45:24Z</dcterms:modified>
</cp:coreProperties>
</file>