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9" r:id="rId4"/>
    <p:sldId id="267" r:id="rId5"/>
    <p:sldId id="258" r:id="rId6"/>
    <p:sldId id="268" r:id="rId7"/>
    <p:sldId id="259" r:id="rId8"/>
    <p:sldId id="261" r:id="rId9"/>
    <p:sldId id="262" r:id="rId10"/>
    <p:sldId id="263" r:id="rId11"/>
    <p:sldId id="265" r:id="rId12"/>
    <p:sldId id="266" r:id="rId13"/>
    <p:sldId id="270" r:id="rId14"/>
    <p:sldId id="280" r:id="rId15"/>
    <p:sldId id="281" r:id="rId16"/>
    <p:sldId id="279" r:id="rId17"/>
    <p:sldId id="271" r:id="rId18"/>
    <p:sldId id="273" r:id="rId19"/>
    <p:sldId id="274" r:id="rId20"/>
    <p:sldId id="275" r:id="rId21"/>
    <p:sldId id="282" r:id="rId22"/>
    <p:sldId id="278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90A"/>
    <a:srgbClr val="BC8245"/>
    <a:srgbClr val="DDD7DD"/>
    <a:srgbClr val="34373E"/>
    <a:srgbClr val="585D61"/>
    <a:srgbClr val="6F7478"/>
    <a:srgbClr val="454A50"/>
    <a:srgbClr val="484D51"/>
    <a:srgbClr val="3D4248"/>
    <a:srgbClr val="A8B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3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B208-B0CE-4344-916B-BD5588B8C25B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FE19-C801-4723-936F-343B816FC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8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042548" y="62690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Presentation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43755" y="6269034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521E99-CE0F-4692-B7F1-66DC5B218E4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>
            <a:hlinkClick r:id="" action="ppaction://hlinkshowjump?jump=nextslide"/>
          </p:cNvPr>
          <p:cNvSpPr/>
          <p:nvPr userDrawn="1"/>
        </p:nvSpPr>
        <p:spPr>
          <a:xfrm rot="8100000" flipV="1">
            <a:off x="11347387" y="6399127"/>
            <a:ext cx="104937" cy="104937"/>
          </a:xfrm>
          <a:custGeom>
            <a:avLst/>
            <a:gdLst>
              <a:gd name="connsiteX0" fmla="*/ 3705950 w 4464296"/>
              <a:gd name="connsiteY0" fmla="*/ 4344333 h 4464296"/>
              <a:gd name="connsiteX1" fmla="*/ 3416337 w 4464296"/>
              <a:gd name="connsiteY1" fmla="*/ 4464295 h 4464296"/>
              <a:gd name="connsiteX2" fmla="*/ 409581 w 4464296"/>
              <a:gd name="connsiteY2" fmla="*/ 4464295 h 4464296"/>
              <a:gd name="connsiteX3" fmla="*/ 409576 w 4464296"/>
              <a:gd name="connsiteY3" fmla="*/ 4464296 h 4464296"/>
              <a:gd name="connsiteX4" fmla="*/ 0 w 4464296"/>
              <a:gd name="connsiteY4" fmla="*/ 4054721 h 4464296"/>
              <a:gd name="connsiteX5" fmla="*/ 0 w 4464296"/>
              <a:gd name="connsiteY5" fmla="*/ 1047959 h 4464296"/>
              <a:gd name="connsiteX6" fmla="*/ 409576 w 4464296"/>
              <a:gd name="connsiteY6" fmla="*/ 638384 h 4464296"/>
              <a:gd name="connsiteX7" fmla="*/ 819151 w 4464296"/>
              <a:gd name="connsiteY7" fmla="*/ 1047959 h 4464296"/>
              <a:gd name="connsiteX8" fmla="*/ 819151 w 4464296"/>
              <a:gd name="connsiteY8" fmla="*/ 3065919 h 4464296"/>
              <a:gd name="connsiteX9" fmla="*/ 3765108 w 4464296"/>
              <a:gd name="connsiteY9" fmla="*/ 119961 h 4464296"/>
              <a:gd name="connsiteX10" fmla="*/ 4344335 w 4464296"/>
              <a:gd name="connsiteY10" fmla="*/ 119961 h 4464296"/>
              <a:gd name="connsiteX11" fmla="*/ 4344335 w 4464296"/>
              <a:gd name="connsiteY11" fmla="*/ 699188 h 4464296"/>
              <a:gd name="connsiteX12" fmla="*/ 1398377 w 4464296"/>
              <a:gd name="connsiteY12" fmla="*/ 3645145 h 4464296"/>
              <a:gd name="connsiteX13" fmla="*/ 3416337 w 4464296"/>
              <a:gd name="connsiteY13" fmla="*/ 3645145 h 4464296"/>
              <a:gd name="connsiteX14" fmla="*/ 3825912 w 4464296"/>
              <a:gd name="connsiteY14" fmla="*/ 4054720 h 4464296"/>
              <a:gd name="connsiteX15" fmla="*/ 3705950 w 4464296"/>
              <a:gd name="connsiteY15" fmla="*/ 4344333 h 44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4296" h="4464296">
                <a:moveTo>
                  <a:pt x="3705950" y="4344333"/>
                </a:moveTo>
                <a:cubicBezTo>
                  <a:pt x="3631832" y="4418452"/>
                  <a:pt x="3529438" y="4464295"/>
                  <a:pt x="3416337" y="4464295"/>
                </a:cubicBezTo>
                <a:lnTo>
                  <a:pt x="409581" y="4464295"/>
                </a:lnTo>
                <a:lnTo>
                  <a:pt x="409576" y="4464296"/>
                </a:lnTo>
                <a:cubicBezTo>
                  <a:pt x="183374" y="4464296"/>
                  <a:pt x="0" y="4280923"/>
                  <a:pt x="0" y="4054721"/>
                </a:cubicBezTo>
                <a:lnTo>
                  <a:pt x="0" y="1047959"/>
                </a:lnTo>
                <a:cubicBezTo>
                  <a:pt x="0" y="821757"/>
                  <a:pt x="183374" y="638384"/>
                  <a:pt x="409576" y="638384"/>
                </a:cubicBezTo>
                <a:cubicBezTo>
                  <a:pt x="635778" y="638384"/>
                  <a:pt x="819151" y="821757"/>
                  <a:pt x="819151" y="1047959"/>
                </a:cubicBezTo>
                <a:lnTo>
                  <a:pt x="819151" y="3065919"/>
                </a:lnTo>
                <a:lnTo>
                  <a:pt x="3765108" y="119961"/>
                </a:lnTo>
                <a:cubicBezTo>
                  <a:pt x="3925057" y="-39988"/>
                  <a:pt x="4184386" y="-39988"/>
                  <a:pt x="4344335" y="119961"/>
                </a:cubicBezTo>
                <a:cubicBezTo>
                  <a:pt x="4504284" y="279910"/>
                  <a:pt x="4504284" y="539239"/>
                  <a:pt x="4344335" y="699188"/>
                </a:cubicBezTo>
                <a:lnTo>
                  <a:pt x="1398377" y="3645145"/>
                </a:lnTo>
                <a:lnTo>
                  <a:pt x="3416337" y="3645145"/>
                </a:lnTo>
                <a:cubicBezTo>
                  <a:pt x="3642539" y="3645145"/>
                  <a:pt x="3825912" y="3828518"/>
                  <a:pt x="3825912" y="4054720"/>
                </a:cubicBezTo>
                <a:cubicBezTo>
                  <a:pt x="3825912" y="4167821"/>
                  <a:pt x="3780069" y="4270215"/>
                  <a:pt x="3705950" y="43443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>
            <a:hlinkClick r:id="" action="ppaction://hlinkshowjump?jump=previousslide"/>
          </p:cNvPr>
          <p:cNvSpPr/>
          <p:nvPr userDrawn="1"/>
        </p:nvSpPr>
        <p:spPr>
          <a:xfrm rot="13500000" flipH="1" flipV="1">
            <a:off x="10998200" y="6399128"/>
            <a:ext cx="104937" cy="104937"/>
          </a:xfrm>
          <a:custGeom>
            <a:avLst/>
            <a:gdLst>
              <a:gd name="connsiteX0" fmla="*/ 3705950 w 4464296"/>
              <a:gd name="connsiteY0" fmla="*/ 4344333 h 4464296"/>
              <a:gd name="connsiteX1" fmla="*/ 3416337 w 4464296"/>
              <a:gd name="connsiteY1" fmla="*/ 4464295 h 4464296"/>
              <a:gd name="connsiteX2" fmla="*/ 409581 w 4464296"/>
              <a:gd name="connsiteY2" fmla="*/ 4464295 h 4464296"/>
              <a:gd name="connsiteX3" fmla="*/ 409576 w 4464296"/>
              <a:gd name="connsiteY3" fmla="*/ 4464296 h 4464296"/>
              <a:gd name="connsiteX4" fmla="*/ 0 w 4464296"/>
              <a:gd name="connsiteY4" fmla="*/ 4054721 h 4464296"/>
              <a:gd name="connsiteX5" fmla="*/ 0 w 4464296"/>
              <a:gd name="connsiteY5" fmla="*/ 1047959 h 4464296"/>
              <a:gd name="connsiteX6" fmla="*/ 409576 w 4464296"/>
              <a:gd name="connsiteY6" fmla="*/ 638384 h 4464296"/>
              <a:gd name="connsiteX7" fmla="*/ 819151 w 4464296"/>
              <a:gd name="connsiteY7" fmla="*/ 1047959 h 4464296"/>
              <a:gd name="connsiteX8" fmla="*/ 819151 w 4464296"/>
              <a:gd name="connsiteY8" fmla="*/ 3065919 h 4464296"/>
              <a:gd name="connsiteX9" fmla="*/ 3765108 w 4464296"/>
              <a:gd name="connsiteY9" fmla="*/ 119961 h 4464296"/>
              <a:gd name="connsiteX10" fmla="*/ 4344335 w 4464296"/>
              <a:gd name="connsiteY10" fmla="*/ 119961 h 4464296"/>
              <a:gd name="connsiteX11" fmla="*/ 4344335 w 4464296"/>
              <a:gd name="connsiteY11" fmla="*/ 699188 h 4464296"/>
              <a:gd name="connsiteX12" fmla="*/ 1398377 w 4464296"/>
              <a:gd name="connsiteY12" fmla="*/ 3645145 h 4464296"/>
              <a:gd name="connsiteX13" fmla="*/ 3416337 w 4464296"/>
              <a:gd name="connsiteY13" fmla="*/ 3645145 h 4464296"/>
              <a:gd name="connsiteX14" fmla="*/ 3825912 w 4464296"/>
              <a:gd name="connsiteY14" fmla="*/ 4054720 h 4464296"/>
              <a:gd name="connsiteX15" fmla="*/ 3705950 w 4464296"/>
              <a:gd name="connsiteY15" fmla="*/ 4344333 h 44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64296" h="4464296">
                <a:moveTo>
                  <a:pt x="3705950" y="4344333"/>
                </a:moveTo>
                <a:cubicBezTo>
                  <a:pt x="3631832" y="4418452"/>
                  <a:pt x="3529438" y="4464295"/>
                  <a:pt x="3416337" y="4464295"/>
                </a:cubicBezTo>
                <a:lnTo>
                  <a:pt x="409581" y="4464295"/>
                </a:lnTo>
                <a:lnTo>
                  <a:pt x="409576" y="4464296"/>
                </a:lnTo>
                <a:cubicBezTo>
                  <a:pt x="183374" y="4464296"/>
                  <a:pt x="0" y="4280923"/>
                  <a:pt x="0" y="4054721"/>
                </a:cubicBezTo>
                <a:lnTo>
                  <a:pt x="0" y="1047959"/>
                </a:lnTo>
                <a:cubicBezTo>
                  <a:pt x="0" y="821757"/>
                  <a:pt x="183374" y="638384"/>
                  <a:pt x="409576" y="638384"/>
                </a:cubicBezTo>
                <a:cubicBezTo>
                  <a:pt x="635778" y="638384"/>
                  <a:pt x="819151" y="821757"/>
                  <a:pt x="819151" y="1047959"/>
                </a:cubicBezTo>
                <a:lnTo>
                  <a:pt x="819151" y="3065919"/>
                </a:lnTo>
                <a:lnTo>
                  <a:pt x="3765108" y="119961"/>
                </a:lnTo>
                <a:cubicBezTo>
                  <a:pt x="3925057" y="-39988"/>
                  <a:pt x="4184386" y="-39988"/>
                  <a:pt x="4344335" y="119961"/>
                </a:cubicBezTo>
                <a:cubicBezTo>
                  <a:pt x="4504284" y="279910"/>
                  <a:pt x="4504284" y="539239"/>
                  <a:pt x="4344335" y="699188"/>
                </a:cubicBezTo>
                <a:lnTo>
                  <a:pt x="1398377" y="3645145"/>
                </a:lnTo>
                <a:lnTo>
                  <a:pt x="3416337" y="3645145"/>
                </a:lnTo>
                <a:cubicBezTo>
                  <a:pt x="3642539" y="3645145"/>
                  <a:pt x="3825912" y="3828518"/>
                  <a:pt x="3825912" y="4054720"/>
                </a:cubicBezTo>
                <a:cubicBezTo>
                  <a:pt x="3825912" y="4167821"/>
                  <a:pt x="3780069" y="4270215"/>
                  <a:pt x="3705950" y="43443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98623" y="6330946"/>
            <a:ext cx="0" cy="241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534244" y="1152290"/>
            <a:ext cx="932608" cy="66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500788" y="1152290"/>
            <a:ext cx="66910" cy="669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585797" y="1152290"/>
            <a:ext cx="66910" cy="669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466852" y="1152290"/>
            <a:ext cx="152400" cy="669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05655" y="609600"/>
            <a:ext cx="7861300" cy="480778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5" y="1783699"/>
            <a:ext cx="6817760" cy="3920836"/>
          </a:xfrm>
          <a:prstGeom prst="rect">
            <a:avLst/>
          </a:prstGeom>
        </p:spPr>
      </p:pic>
      <p:sp>
        <p:nvSpPr>
          <p:cNvPr id="19" name="Picture Placeholder 7"/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1283025" y="2015562"/>
            <a:ext cx="5139220" cy="32360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1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078218" y="561050"/>
            <a:ext cx="5445491" cy="1748333"/>
          </a:xfrm>
          <a:custGeom>
            <a:avLst/>
            <a:gdLst>
              <a:gd name="connsiteX0" fmla="*/ 3326475 w 5445491"/>
              <a:gd name="connsiteY0" fmla="*/ 116114 h 1748333"/>
              <a:gd name="connsiteX1" fmla="*/ 3457926 w 5445491"/>
              <a:gd name="connsiteY1" fmla="*/ 195208 h 1748333"/>
              <a:gd name="connsiteX2" fmla="*/ 4217950 w 5445491"/>
              <a:gd name="connsiteY2" fmla="*/ 1518240 h 1748333"/>
              <a:gd name="connsiteX3" fmla="*/ 4088888 w 5445491"/>
              <a:gd name="connsiteY3" fmla="*/ 1748333 h 1748333"/>
              <a:gd name="connsiteX4" fmla="*/ 2564061 w 5445491"/>
              <a:gd name="connsiteY4" fmla="*/ 1748333 h 1748333"/>
              <a:gd name="connsiteX5" fmla="*/ 2430220 w 5445491"/>
              <a:gd name="connsiteY5" fmla="*/ 1518240 h 1748333"/>
              <a:gd name="connsiteX6" fmla="*/ 3195025 w 5445491"/>
              <a:gd name="connsiteY6" fmla="*/ 195208 h 1748333"/>
              <a:gd name="connsiteX7" fmla="*/ 3326475 w 5445491"/>
              <a:gd name="connsiteY7" fmla="*/ 116114 h 1748333"/>
              <a:gd name="connsiteX8" fmla="*/ 915762 w 5445491"/>
              <a:gd name="connsiteY8" fmla="*/ 116114 h 1748333"/>
              <a:gd name="connsiteX9" fmla="*/ 1047213 w 5445491"/>
              <a:gd name="connsiteY9" fmla="*/ 195208 h 1748333"/>
              <a:gd name="connsiteX10" fmla="*/ 1807237 w 5445491"/>
              <a:gd name="connsiteY10" fmla="*/ 1518240 h 1748333"/>
              <a:gd name="connsiteX11" fmla="*/ 1678175 w 5445491"/>
              <a:gd name="connsiteY11" fmla="*/ 1748333 h 1748333"/>
              <a:gd name="connsiteX12" fmla="*/ 153348 w 5445491"/>
              <a:gd name="connsiteY12" fmla="*/ 1748333 h 1748333"/>
              <a:gd name="connsiteX13" fmla="*/ 19507 w 5445491"/>
              <a:gd name="connsiteY13" fmla="*/ 1518240 h 1748333"/>
              <a:gd name="connsiteX14" fmla="*/ 784312 w 5445491"/>
              <a:gd name="connsiteY14" fmla="*/ 195208 h 1748333"/>
              <a:gd name="connsiteX15" fmla="*/ 915762 w 5445491"/>
              <a:gd name="connsiteY15" fmla="*/ 116114 h 1748333"/>
              <a:gd name="connsiteX16" fmla="*/ 3767317 w 5445491"/>
              <a:gd name="connsiteY16" fmla="*/ 0 h 1748333"/>
              <a:gd name="connsiteX17" fmla="*/ 5292145 w 5445491"/>
              <a:gd name="connsiteY17" fmla="*/ 0 h 1748333"/>
              <a:gd name="connsiteX18" fmla="*/ 5425985 w 5445491"/>
              <a:gd name="connsiteY18" fmla="*/ 230093 h 1748333"/>
              <a:gd name="connsiteX19" fmla="*/ 4661181 w 5445491"/>
              <a:gd name="connsiteY19" fmla="*/ 1553125 h 1748333"/>
              <a:gd name="connsiteX20" fmla="*/ 4398280 w 5445491"/>
              <a:gd name="connsiteY20" fmla="*/ 1553125 h 1748333"/>
              <a:gd name="connsiteX21" fmla="*/ 3638256 w 5445491"/>
              <a:gd name="connsiteY21" fmla="*/ 230093 h 1748333"/>
              <a:gd name="connsiteX22" fmla="*/ 3767317 w 5445491"/>
              <a:gd name="connsiteY22" fmla="*/ 0 h 1748333"/>
              <a:gd name="connsiteX23" fmla="*/ 1356605 w 5445491"/>
              <a:gd name="connsiteY23" fmla="*/ 0 h 1748333"/>
              <a:gd name="connsiteX24" fmla="*/ 2881433 w 5445491"/>
              <a:gd name="connsiteY24" fmla="*/ 0 h 1748333"/>
              <a:gd name="connsiteX25" fmla="*/ 3015274 w 5445491"/>
              <a:gd name="connsiteY25" fmla="*/ 230093 h 1748333"/>
              <a:gd name="connsiteX26" fmla="*/ 2250469 w 5445491"/>
              <a:gd name="connsiteY26" fmla="*/ 1553125 h 1748333"/>
              <a:gd name="connsiteX27" fmla="*/ 1987568 w 5445491"/>
              <a:gd name="connsiteY27" fmla="*/ 1553125 h 1748333"/>
              <a:gd name="connsiteX28" fmla="*/ 1227544 w 5445491"/>
              <a:gd name="connsiteY28" fmla="*/ 230093 h 1748333"/>
              <a:gd name="connsiteX29" fmla="*/ 1356605 w 5445491"/>
              <a:gd name="connsiteY29" fmla="*/ 0 h 17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45491" h="1748333">
                <a:moveTo>
                  <a:pt x="3326475" y="116114"/>
                </a:moveTo>
                <a:cubicBezTo>
                  <a:pt x="3377860" y="116114"/>
                  <a:pt x="3429246" y="142479"/>
                  <a:pt x="3457926" y="195208"/>
                </a:cubicBezTo>
                <a:cubicBezTo>
                  <a:pt x="4217950" y="1518240"/>
                  <a:pt x="4217950" y="1518240"/>
                  <a:pt x="4217950" y="1518240"/>
                </a:cubicBezTo>
                <a:cubicBezTo>
                  <a:pt x="4280089" y="1618906"/>
                  <a:pt x="4203609" y="1748333"/>
                  <a:pt x="4088888" y="1748333"/>
                </a:cubicBezTo>
                <a:cubicBezTo>
                  <a:pt x="2564061" y="1748333"/>
                  <a:pt x="2564061" y="1748333"/>
                  <a:pt x="2564061" y="1748333"/>
                </a:cubicBezTo>
                <a:cubicBezTo>
                  <a:pt x="2449340" y="1748333"/>
                  <a:pt x="2372860" y="1618906"/>
                  <a:pt x="2430220" y="1518240"/>
                </a:cubicBezTo>
                <a:cubicBezTo>
                  <a:pt x="3195025" y="195208"/>
                  <a:pt x="3195025" y="195208"/>
                  <a:pt x="3195025" y="195208"/>
                </a:cubicBezTo>
                <a:cubicBezTo>
                  <a:pt x="3223704" y="142479"/>
                  <a:pt x="3275089" y="116114"/>
                  <a:pt x="3326475" y="116114"/>
                </a:cubicBezTo>
                <a:close/>
                <a:moveTo>
                  <a:pt x="915762" y="116114"/>
                </a:moveTo>
                <a:cubicBezTo>
                  <a:pt x="967147" y="116114"/>
                  <a:pt x="1018533" y="142479"/>
                  <a:pt x="1047213" y="195208"/>
                </a:cubicBezTo>
                <a:cubicBezTo>
                  <a:pt x="1807237" y="1518240"/>
                  <a:pt x="1807237" y="1518240"/>
                  <a:pt x="1807237" y="1518240"/>
                </a:cubicBezTo>
                <a:cubicBezTo>
                  <a:pt x="1869376" y="1618906"/>
                  <a:pt x="1792896" y="1748333"/>
                  <a:pt x="1678175" y="1748333"/>
                </a:cubicBezTo>
                <a:cubicBezTo>
                  <a:pt x="153348" y="1748333"/>
                  <a:pt x="153348" y="1748333"/>
                  <a:pt x="153348" y="1748333"/>
                </a:cubicBezTo>
                <a:cubicBezTo>
                  <a:pt x="38627" y="1748333"/>
                  <a:pt x="-37853" y="1618906"/>
                  <a:pt x="19507" y="1518240"/>
                </a:cubicBezTo>
                <a:cubicBezTo>
                  <a:pt x="784312" y="195208"/>
                  <a:pt x="784312" y="195208"/>
                  <a:pt x="784312" y="195208"/>
                </a:cubicBezTo>
                <a:cubicBezTo>
                  <a:pt x="812991" y="142479"/>
                  <a:pt x="864377" y="116114"/>
                  <a:pt x="915762" y="116114"/>
                </a:cubicBezTo>
                <a:close/>
                <a:moveTo>
                  <a:pt x="3767317" y="0"/>
                </a:moveTo>
                <a:cubicBezTo>
                  <a:pt x="5292145" y="0"/>
                  <a:pt x="5292145" y="0"/>
                  <a:pt x="5292145" y="0"/>
                </a:cubicBezTo>
                <a:cubicBezTo>
                  <a:pt x="5406866" y="0"/>
                  <a:pt x="5483346" y="129427"/>
                  <a:pt x="5425985" y="230093"/>
                </a:cubicBezTo>
                <a:cubicBezTo>
                  <a:pt x="4661181" y="1553125"/>
                  <a:pt x="4661181" y="1553125"/>
                  <a:pt x="4661181" y="1553125"/>
                </a:cubicBezTo>
                <a:cubicBezTo>
                  <a:pt x="4603822" y="1658584"/>
                  <a:pt x="4455640" y="1658584"/>
                  <a:pt x="4398280" y="1553125"/>
                </a:cubicBezTo>
                <a:cubicBezTo>
                  <a:pt x="3638256" y="230093"/>
                  <a:pt x="3638256" y="230093"/>
                  <a:pt x="3638256" y="230093"/>
                </a:cubicBezTo>
                <a:cubicBezTo>
                  <a:pt x="3576116" y="129427"/>
                  <a:pt x="3652596" y="0"/>
                  <a:pt x="3767317" y="0"/>
                </a:cubicBezTo>
                <a:close/>
                <a:moveTo>
                  <a:pt x="1356605" y="0"/>
                </a:moveTo>
                <a:cubicBezTo>
                  <a:pt x="2881433" y="0"/>
                  <a:pt x="2881433" y="0"/>
                  <a:pt x="2881433" y="0"/>
                </a:cubicBezTo>
                <a:cubicBezTo>
                  <a:pt x="2996154" y="0"/>
                  <a:pt x="3072634" y="129427"/>
                  <a:pt x="3015274" y="230093"/>
                </a:cubicBezTo>
                <a:cubicBezTo>
                  <a:pt x="2250469" y="1553125"/>
                  <a:pt x="2250469" y="1553125"/>
                  <a:pt x="2250469" y="1553125"/>
                </a:cubicBezTo>
                <a:cubicBezTo>
                  <a:pt x="2193110" y="1658584"/>
                  <a:pt x="2044928" y="1658584"/>
                  <a:pt x="1987568" y="1553125"/>
                </a:cubicBezTo>
                <a:cubicBezTo>
                  <a:pt x="1227544" y="230093"/>
                  <a:pt x="1227544" y="230093"/>
                  <a:pt x="1227544" y="230093"/>
                </a:cubicBezTo>
                <a:cubicBezTo>
                  <a:pt x="1165404" y="129427"/>
                  <a:pt x="1241885" y="0"/>
                  <a:pt x="13566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443790" y="1128716"/>
            <a:ext cx="2409825" cy="4267201"/>
          </a:xfrm>
          <a:custGeom>
            <a:avLst/>
            <a:gdLst>
              <a:gd name="connsiteX0" fmla="*/ 0 w 2409825"/>
              <a:gd name="connsiteY0" fmla="*/ 0 h 4267201"/>
              <a:gd name="connsiteX1" fmla="*/ 2409825 w 2409825"/>
              <a:gd name="connsiteY1" fmla="*/ 0 h 4267201"/>
              <a:gd name="connsiteX2" fmla="*/ 2409825 w 2409825"/>
              <a:gd name="connsiteY2" fmla="*/ 4267201 h 4267201"/>
              <a:gd name="connsiteX3" fmla="*/ 0 w 2409825"/>
              <a:gd name="connsiteY3" fmla="*/ 4267201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4267201">
                <a:moveTo>
                  <a:pt x="0" y="0"/>
                </a:moveTo>
                <a:lnTo>
                  <a:pt x="2409825" y="0"/>
                </a:lnTo>
                <a:lnTo>
                  <a:pt x="2409825" y="4267201"/>
                </a:lnTo>
                <a:lnTo>
                  <a:pt x="0" y="42672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3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5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5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266-88C2-4CB5-B203-D89617849D9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6A71-4F54-42A3-B62D-75E1F3326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1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97726" y="235134"/>
            <a:ext cx="9379131" cy="49638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95005" y="1711234"/>
            <a:ext cx="7145383" cy="171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354" y="1152434"/>
            <a:ext cx="9139646" cy="23876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КУРЕНИЕ И ЕГО ПОСЛЕДСТВИЯ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8354" y="209008"/>
            <a:ext cx="9139646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ГБУЗ «ЧЕЛЯБИНСКИЙ ОБЛАСТНОЙ ЦЕНТР МЕДИЦИНСКОЙ ПРОФИЛАКТИКИ»</a:t>
            </a:r>
            <a:endParaRPr lang="ru-RU" sz="1800" b="1" dirty="0">
              <a:latin typeface="Arial 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427" y="4050211"/>
            <a:ext cx="6692538" cy="49638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21427" y="4076337"/>
            <a:ext cx="6692538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ПИЛОТНЫЙ ПРОЕКТ МИНИСТЕРСТВА ЗДРАВООХРАНЕНИЯ ЧЕЛЯБИНСКОЙ ОБЛАСТИ «НАЧНИ С СЕБЯ»</a:t>
            </a:r>
            <a:endParaRPr lang="ru-RU" sz="1800" b="1" dirty="0">
              <a:latin typeface="Arial 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1229" y="6368143"/>
            <a:ext cx="2569028" cy="3505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37211" y="6248400"/>
            <a:ext cx="9139646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Г.ЧЕЛЯБИНСК, 2018 г.</a:t>
            </a:r>
            <a:endParaRPr lang="ru-RU" sz="18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3958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°ÑÐµÑÐ¾ÑÐºÐ»ÐµÑÐ¾Ð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115304"/>
            <a:ext cx="6267302" cy="49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6400" y="72335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 сигарета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сужает сосуды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1,5 часа 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4" descr="ÐÐ°ÑÑÐ¸Ð½ÐºÐ¸ Ð¿Ð¾ Ð·Ð°Ð¿ÑÐ¾ÑÑ Ð¿Ð°ÑÐºÐ° ÑÐ¸Ð³Ð°ÑÐµ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0" y="181693"/>
            <a:ext cx="1207470" cy="18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540235" y="1617152"/>
            <a:ext cx="6565900" cy="3081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Arial "/>
                <a:cs typeface="Arial" panose="020B0604020202020204" pitchFamily="34" charset="0"/>
              </a:rPr>
              <a:t>Недостаток О2</a:t>
            </a:r>
          </a:p>
          <a:p>
            <a:pPr algn="ctr"/>
            <a:r>
              <a:rPr lang="ru-RU" sz="2000" dirty="0" smtClean="0">
                <a:latin typeface="Arial "/>
                <a:cs typeface="Arial" panose="020B0604020202020204" pitchFamily="34" charset="0"/>
              </a:rPr>
              <a:t>Гибель клеток</a:t>
            </a:r>
          </a:p>
          <a:p>
            <a:pPr algn="ctr"/>
            <a:r>
              <a:rPr lang="ru-RU" sz="2000" dirty="0" smtClean="0">
                <a:latin typeface="Arial "/>
                <a:cs typeface="Arial" panose="020B0604020202020204" pitchFamily="34" charset="0"/>
              </a:rPr>
              <a:t>Образование соединительной ткани</a:t>
            </a:r>
          </a:p>
          <a:p>
            <a:pPr algn="ctr"/>
            <a:r>
              <a:rPr lang="ru-RU" sz="2000" dirty="0" smtClean="0">
                <a:latin typeface="Arial "/>
                <a:cs typeface="Arial" panose="020B0604020202020204" pitchFamily="34" charset="0"/>
              </a:rPr>
              <a:t>Сужение сосудов - </a:t>
            </a:r>
            <a:r>
              <a:rPr lang="ru-RU" sz="2000" b="1" dirty="0" smtClean="0">
                <a:latin typeface="Arial "/>
                <a:cs typeface="Arial" panose="020B0604020202020204" pitchFamily="34" charset="0"/>
              </a:rPr>
              <a:t>АТЕРОСКЛЕРОЗ</a:t>
            </a:r>
            <a:endParaRPr lang="ru-RU" sz="2800" b="1" dirty="0">
              <a:latin typeface="Arial 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5400000">
            <a:off x="2154818" y="4493999"/>
            <a:ext cx="1445765" cy="441282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rgbClr val="C26D40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5400000">
            <a:off x="2541160" y="4486095"/>
            <a:ext cx="673083" cy="1229771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rgbClr val="C26D40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7330" y="5267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ИНФАРКТ И ИНСУЛЬТ 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87012" y="509663"/>
            <a:ext cx="7861300" cy="4807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ЛИЦО КУРИЛЬЩИКА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83025" y="2032000"/>
            <a:ext cx="5139220" cy="3200400"/>
          </a:xfrm>
        </p:spPr>
      </p:pic>
      <p:sp>
        <p:nvSpPr>
          <p:cNvPr id="6" name="Прямоугольник 5"/>
          <p:cNvSpPr/>
          <p:nvPr/>
        </p:nvSpPr>
        <p:spPr>
          <a:xfrm>
            <a:off x="405655" y="1108201"/>
            <a:ext cx="4482031" cy="1070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Shape 2614"/>
          <p:cNvSpPr/>
          <p:nvPr/>
        </p:nvSpPr>
        <p:spPr>
          <a:xfrm>
            <a:off x="7488651" y="1471613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0681" y="1417131"/>
            <a:ext cx="3939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"/>
              </a:rPr>
              <a:t>Морщины вокруг глаз и губ</a:t>
            </a:r>
            <a:endParaRPr lang="ru-RU" sz="2000" dirty="0">
              <a:latin typeface="Arial "/>
            </a:endParaRPr>
          </a:p>
          <a:p>
            <a:endParaRPr lang="ru-RU" sz="2000" dirty="0" smtClean="0">
              <a:solidFill>
                <a:srgbClr val="000000"/>
              </a:solidFill>
              <a:latin typeface="Arial 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"/>
              </a:rPr>
              <a:t>C</a:t>
            </a:r>
            <a:r>
              <a:rPr lang="ru-RU" sz="2000" dirty="0" err="1" smtClean="0">
                <a:solidFill>
                  <a:srgbClr val="000000"/>
                </a:solidFill>
                <a:latin typeface="Arial "/>
              </a:rPr>
              <a:t>ерый</a:t>
            </a:r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 цвет</a:t>
            </a:r>
            <a:r>
              <a:rPr lang="en-US" sz="2000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кожи</a:t>
            </a:r>
          </a:p>
          <a:p>
            <a:endParaRPr lang="ru-RU" sz="2000" dirty="0">
              <a:solidFill>
                <a:srgbClr val="000000"/>
              </a:solidFill>
              <a:latin typeface="Arial 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рубая текстура</a:t>
            </a:r>
          </a:p>
          <a:p>
            <a:endParaRPr lang="ru-RU" sz="2000" dirty="0">
              <a:solidFill>
                <a:srgbClr val="000000"/>
              </a:solidFill>
              <a:latin typeface="Arial 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Пигментные пятна</a:t>
            </a:r>
          </a:p>
          <a:p>
            <a:endParaRPr lang="ru-RU" sz="2000" dirty="0">
              <a:solidFill>
                <a:srgbClr val="000000"/>
              </a:solidFill>
              <a:latin typeface="Arial 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осудистые сеточки </a:t>
            </a:r>
          </a:p>
          <a:p>
            <a:endParaRPr lang="ru-RU" sz="2000" dirty="0">
              <a:solidFill>
                <a:srgbClr val="000000"/>
              </a:solidFill>
              <a:latin typeface="Arial 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 "/>
              </a:rPr>
              <a:t>К</a:t>
            </a:r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руги код глазами</a:t>
            </a:r>
          </a:p>
          <a:p>
            <a:endParaRPr lang="ru-RU" sz="2000" dirty="0">
              <a:solidFill>
                <a:srgbClr val="000000"/>
              </a:solidFill>
              <a:latin typeface="Arial 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 "/>
              </a:rPr>
              <a:t>Воспаление на коже </a:t>
            </a:r>
            <a:endParaRPr lang="ru-RU" sz="2000" dirty="0">
              <a:latin typeface="Arial "/>
            </a:endParaRPr>
          </a:p>
        </p:txBody>
      </p:sp>
      <p:sp>
        <p:nvSpPr>
          <p:cNvPr id="12" name="Shape 2614"/>
          <p:cNvSpPr/>
          <p:nvPr/>
        </p:nvSpPr>
        <p:spPr>
          <a:xfrm>
            <a:off x="7488649" y="5157540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2614"/>
          <p:cNvSpPr/>
          <p:nvPr/>
        </p:nvSpPr>
        <p:spPr>
          <a:xfrm>
            <a:off x="7488650" y="4557185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Shape 2614"/>
          <p:cNvSpPr/>
          <p:nvPr/>
        </p:nvSpPr>
        <p:spPr>
          <a:xfrm>
            <a:off x="7503265" y="3941323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2614"/>
          <p:cNvSpPr/>
          <p:nvPr/>
        </p:nvSpPr>
        <p:spPr>
          <a:xfrm>
            <a:off x="7490739" y="3315023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6" name="Shape 2614"/>
          <p:cNvSpPr/>
          <p:nvPr/>
        </p:nvSpPr>
        <p:spPr>
          <a:xfrm>
            <a:off x="7490739" y="2713775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7" name="Shape 2614"/>
          <p:cNvSpPr/>
          <p:nvPr/>
        </p:nvSpPr>
        <p:spPr>
          <a:xfrm>
            <a:off x="7490739" y="2087475"/>
            <a:ext cx="283191" cy="23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28" y="4033380"/>
            <a:ext cx="86909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"/>
              </a:rPr>
              <a:t> </a:t>
            </a:r>
            <a:endParaRPr lang="en-US" sz="2400" b="1" dirty="0" smtClean="0">
              <a:latin typeface="Arial "/>
            </a:endParaRPr>
          </a:p>
          <a:p>
            <a:endParaRPr lang="ru-RU" sz="2800" b="1" dirty="0" smtClean="0">
              <a:latin typeface="Arial "/>
            </a:endParaRPr>
          </a:p>
          <a:p>
            <a:endParaRPr lang="ru-RU" sz="2800" b="1" dirty="0" smtClean="0">
              <a:latin typeface="Arial "/>
            </a:endParaRPr>
          </a:p>
          <a:p>
            <a:r>
              <a:rPr lang="ru-RU" sz="2800" b="1" dirty="0" smtClean="0">
                <a:latin typeface="Arial "/>
              </a:rPr>
              <a:t>Недоношенные дети имеют повышенный риск </a:t>
            </a:r>
          </a:p>
          <a:p>
            <a:r>
              <a:rPr lang="ru-RU" sz="2800" b="1" dirty="0" smtClean="0">
                <a:latin typeface="Arial "/>
              </a:rPr>
              <a:t>заболеваний и смерти </a:t>
            </a:r>
            <a:endParaRPr lang="ru-RU" sz="2800" b="1" dirty="0">
              <a:latin typeface="Arial 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728" y="1308210"/>
            <a:ext cx="746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 "/>
              </a:rPr>
              <a:t>КУРЕНИЕ УВЕЛИЧИВАЕТ РИСК </a:t>
            </a:r>
            <a:endParaRPr lang="en-US" sz="3600" b="1" dirty="0">
              <a:latin typeface="Arial 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90513"/>
            <a:ext cx="4972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Arial "/>
              </a:rPr>
              <a:t>прерывания беременности</a:t>
            </a:r>
            <a:endParaRPr lang="en-US" sz="2800" dirty="0">
              <a:latin typeface="Arial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Arial "/>
              </a:rPr>
              <a:t>рождения мертвого ребенка </a:t>
            </a:r>
            <a:endParaRPr lang="en-US" sz="2800" dirty="0">
              <a:latin typeface="Arial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Arial "/>
              </a:rPr>
              <a:t>преждевременных родов</a:t>
            </a:r>
          </a:p>
        </p:txBody>
      </p:sp>
    </p:spTree>
    <p:extLst>
      <p:ext uri="{BB962C8B-B14F-4D97-AF65-F5344CB8AC3E}">
        <p14:creationId xmlns:p14="http://schemas.microsoft.com/office/powerpoint/2010/main" val="34293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25429" y="2181398"/>
            <a:ext cx="4574089" cy="4119194"/>
          </a:xfrm>
          <a:prstGeom prst="rect">
            <a:avLst/>
          </a:prstGeom>
          <a:solidFill>
            <a:srgbClr val="6F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9523" cy="68655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820" y="214812"/>
            <a:ext cx="5081391" cy="1751774"/>
          </a:xfrm>
          <a:solidFill>
            <a:srgbClr val="6F7478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Пассивное курение убивает твоих детей 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25429" y="2188435"/>
            <a:ext cx="4711874" cy="4455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100" b="1" dirty="0" smtClean="0">
                <a:latin typeface="Arial "/>
              </a:rPr>
              <a:t>700 млн. детей </a:t>
            </a:r>
            <a:r>
              <a:rPr lang="ru-RU" sz="5300" dirty="0" smtClean="0">
                <a:latin typeface="Arial "/>
              </a:rPr>
              <a:t>подвергается воздействию табачного дыма </a:t>
            </a:r>
          </a:p>
          <a:p>
            <a:endParaRPr lang="ru-RU" sz="5300" dirty="0" smtClean="0">
              <a:latin typeface="Arial "/>
            </a:endParaRPr>
          </a:p>
          <a:p>
            <a:r>
              <a:rPr lang="ru-RU" sz="5300" b="1" dirty="0" smtClean="0">
                <a:latin typeface="Arial "/>
              </a:rPr>
              <a:t>Опасно, как до так и после рождения </a:t>
            </a:r>
          </a:p>
          <a:p>
            <a:endParaRPr lang="ru-RU" sz="5300" b="1" dirty="0">
              <a:latin typeface="Arial "/>
            </a:endParaRPr>
          </a:p>
          <a:p>
            <a:r>
              <a:rPr lang="ru-RU" sz="5300" b="1" dirty="0" smtClean="0">
                <a:latin typeface="Arial "/>
              </a:rPr>
              <a:t>Причина развития </a:t>
            </a:r>
            <a:r>
              <a:rPr lang="ru-RU" sz="5300" dirty="0" smtClean="0">
                <a:latin typeface="Arial "/>
              </a:rPr>
              <a:t>бронхита, пневмонии, кашля и хрипов, приступов астмы, онкологических заболеваний и внезапной младенческой смертности  </a:t>
            </a:r>
          </a:p>
          <a:p>
            <a:endParaRPr lang="ru-RU" sz="2400" dirty="0" smtClean="0">
              <a:latin typeface="Arial "/>
            </a:endParaRPr>
          </a:p>
          <a:p>
            <a:endParaRPr lang="ru-RU" sz="2400" dirty="0">
              <a:latin typeface="Arial "/>
            </a:endParaRPr>
          </a:p>
          <a:p>
            <a:r>
              <a:rPr lang="ru-RU" sz="2400" dirty="0" smtClean="0">
                <a:latin typeface="Arial "/>
              </a:rPr>
              <a:t> </a:t>
            </a:r>
            <a:endParaRPr lang="ru-RU" sz="24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800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69925"/>
            <a:ext cx="11150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Вред электронных сигарет </a:t>
            </a:r>
            <a:r>
              <a:rPr lang="en-US" sz="3200" dirty="0" smtClean="0">
                <a:latin typeface="Arial Black" panose="020B0A04020102020204" pitchFamily="34" charset="0"/>
              </a:rPr>
              <a:t>-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                                 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научно доказанный факт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ÐÐ°ÑÑÐ¸Ð½ÐºÐ¸ Ð¿Ð¾ Ð·Ð°Ð¿ÑÐ¾ÑÑ ÑÐ»ÐµÐºÑÑÐ¾Ð½Ð½Ð°Ñ ÑÐ¸Ð³Ð°ÑÐµ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06" y="2314178"/>
            <a:ext cx="3791744" cy="37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¸Ð³Ð°ÑÐµÑ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7693" y="3779029"/>
            <a:ext cx="3467102" cy="5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5194300" y="3429000"/>
            <a:ext cx="2209800" cy="13081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0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846534"/>
            <a:ext cx="9855200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anose="020B0A04020102020204" pitchFamily="34" charset="0"/>
              </a:rPr>
              <a:t>Курение табака через кальян делает его минимально вредным… </a:t>
            </a: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ПРАВДА ЛИ ЭТО?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ºÐ°Ð»ÑÑ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040606"/>
            <a:ext cx="426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06513" y="2865437"/>
            <a:ext cx="7189787" cy="3992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 "/>
              </a:rPr>
              <a:t>Температура дыма – </a:t>
            </a:r>
            <a:r>
              <a:rPr lang="ru-RU" sz="3200" b="1" dirty="0" smtClean="0">
                <a:latin typeface="Arial "/>
              </a:rPr>
              <a:t>450 градусов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latin typeface="Arial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 "/>
              </a:rPr>
              <a:t>Дым, смола и другие продукты тления табака в большом количестве (= 60 сигаретам) глубже проникает в легкие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Arial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 "/>
              </a:rPr>
              <a:t>Исследования показали, что в организме любителей кальяна всегда повышенное содержание бериллия, котонина, мышьяка, никеля, хрома, кобальта и свинца</a:t>
            </a:r>
          </a:p>
          <a:p>
            <a:endParaRPr lang="ru-RU" sz="3200" dirty="0">
              <a:latin typeface="Arial "/>
            </a:endParaRPr>
          </a:p>
          <a:p>
            <a:endParaRPr lang="ru-RU" sz="3200" dirty="0" smtClean="0">
              <a:latin typeface="Arial "/>
            </a:endParaRPr>
          </a:p>
          <a:p>
            <a:endParaRPr lang="ru-RU" sz="3200" b="1" dirty="0">
              <a:latin typeface="Arial "/>
            </a:endParaRPr>
          </a:p>
          <a:p>
            <a:r>
              <a:rPr lang="ru-RU" sz="3200" b="1" dirty="0" smtClean="0">
                <a:latin typeface="Arial "/>
              </a:rPr>
              <a:t> </a:t>
            </a:r>
          </a:p>
          <a:p>
            <a:endParaRPr lang="ru-RU" sz="3200" b="1" dirty="0">
              <a:latin typeface="Arial "/>
            </a:endParaRPr>
          </a:p>
          <a:p>
            <a:endParaRPr lang="ru-RU" sz="32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68288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¸Ð³Ð°ÑÐµ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35804" y="2734521"/>
            <a:ext cx="4941097" cy="7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1125" y="701410"/>
            <a:ext cx="4122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"/>
              </a:rPr>
              <a:t>60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50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40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30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20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10</a:t>
            </a:r>
          </a:p>
          <a:p>
            <a:r>
              <a:rPr lang="ru-RU" sz="1600" b="1" dirty="0" smtClean="0">
                <a:latin typeface="Arial "/>
              </a:rPr>
              <a:t>__</a:t>
            </a:r>
          </a:p>
          <a:p>
            <a:endParaRPr lang="ru-RU" sz="1600" b="1" dirty="0">
              <a:latin typeface="Arial "/>
            </a:endParaRPr>
          </a:p>
          <a:p>
            <a:r>
              <a:rPr lang="ru-RU" sz="1600" b="1" dirty="0" smtClean="0">
                <a:latin typeface="Arial "/>
              </a:rPr>
              <a:t>0</a:t>
            </a:r>
            <a:endParaRPr lang="ru-RU" sz="1600" b="1" dirty="0"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8280" y="1833587"/>
            <a:ext cx="6825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КАК </a:t>
            </a:r>
          </a:p>
          <a:p>
            <a:r>
              <a:rPr lang="ru-RU" sz="5400" b="1" dirty="0" smtClean="0">
                <a:latin typeface="Arial Black" panose="020B0A04020102020204" pitchFamily="34" charset="0"/>
              </a:rPr>
              <a:t>ДОЛГО</a:t>
            </a:r>
            <a:r>
              <a:rPr lang="ru-RU" sz="48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5400" b="1" dirty="0" smtClean="0">
                <a:latin typeface="Arial Black" panose="020B0A04020102020204" pitchFamily="34" charset="0"/>
              </a:rPr>
              <a:t>ТЫ БУДЕШЬ</a:t>
            </a:r>
          </a:p>
          <a:p>
            <a:r>
              <a:rPr lang="ru-RU" sz="9600" b="1" dirty="0" smtClean="0">
                <a:latin typeface="Arial Black" panose="020B0A04020102020204" pitchFamily="34" charset="0"/>
              </a:rPr>
              <a:t>ЖИТЬ?</a:t>
            </a:r>
            <a:endParaRPr lang="ru-RU" sz="9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646" y="574765"/>
            <a:ext cx="9705702" cy="619035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6" y="-1193800"/>
            <a:ext cx="9705702" cy="2387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ОСНОВНЫЕ СТЕОРЕОТИПЫ КУРЕНИЯ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Shape 2334"/>
          <p:cNvSpPr>
            <a:spLocks/>
          </p:cNvSpPr>
          <p:nvPr/>
        </p:nvSpPr>
        <p:spPr bwMode="auto">
          <a:xfrm>
            <a:off x="6151563" y="2362288"/>
            <a:ext cx="1227137" cy="1042988"/>
          </a:xfrm>
          <a:custGeom>
            <a:avLst/>
            <a:gdLst>
              <a:gd name="T0" fmla="*/ 817535 w 21458"/>
              <a:gd name="T1" fmla="*/ 694393 h 21246"/>
              <a:gd name="T2" fmla="*/ 817535 w 21458"/>
              <a:gd name="T3" fmla="*/ 694393 h 21246"/>
              <a:gd name="T4" fmla="*/ 817535 w 21458"/>
              <a:gd name="T5" fmla="*/ 694393 h 21246"/>
              <a:gd name="T6" fmla="*/ 817535 w 21458"/>
              <a:gd name="T7" fmla="*/ 694393 h 21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8" h="21246" extrusionOk="0">
                <a:moveTo>
                  <a:pt x="12562" y="20852"/>
                </a:moveTo>
                <a:lnTo>
                  <a:pt x="20998" y="15182"/>
                </a:lnTo>
                <a:cubicBezTo>
                  <a:pt x="21463" y="14870"/>
                  <a:pt x="21600" y="14162"/>
                  <a:pt x="21297" y="13646"/>
                </a:cubicBezTo>
                <a:cubicBezTo>
                  <a:pt x="16781" y="5972"/>
                  <a:pt x="9426" y="742"/>
                  <a:pt x="994" y="3"/>
                </a:cubicBezTo>
                <a:cubicBezTo>
                  <a:pt x="458" y="-44"/>
                  <a:pt x="0" y="447"/>
                  <a:pt x="0" y="1072"/>
                </a:cubicBezTo>
                <a:lnTo>
                  <a:pt x="0" y="12411"/>
                </a:lnTo>
                <a:cubicBezTo>
                  <a:pt x="0" y="13814"/>
                  <a:pt x="846" y="15011"/>
                  <a:pt x="2023" y="15315"/>
                </a:cubicBezTo>
                <a:cubicBezTo>
                  <a:pt x="4902" y="16059"/>
                  <a:pt x="7451" y="17818"/>
                  <a:pt x="9380" y="20255"/>
                </a:cubicBezTo>
                <a:cubicBezTo>
                  <a:pt x="10200" y="21292"/>
                  <a:pt x="11514" y="21556"/>
                  <a:pt x="12562" y="20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3" name="Shape 2335"/>
          <p:cNvSpPr>
            <a:spLocks/>
          </p:cNvSpPr>
          <p:nvPr/>
        </p:nvSpPr>
        <p:spPr bwMode="auto">
          <a:xfrm>
            <a:off x="6154738" y="4406988"/>
            <a:ext cx="1223962" cy="1041400"/>
          </a:xfrm>
          <a:custGeom>
            <a:avLst/>
            <a:gdLst>
              <a:gd name="T0" fmla="*/ 816094 w 21458"/>
              <a:gd name="T1" fmla="*/ 694394 h 21246"/>
              <a:gd name="T2" fmla="*/ 816094 w 21458"/>
              <a:gd name="T3" fmla="*/ 694394 h 21246"/>
              <a:gd name="T4" fmla="*/ 816094 w 21458"/>
              <a:gd name="T5" fmla="*/ 694394 h 21246"/>
              <a:gd name="T6" fmla="*/ 816094 w 21458"/>
              <a:gd name="T7" fmla="*/ 694394 h 21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8" h="21246" extrusionOk="0">
                <a:moveTo>
                  <a:pt x="0" y="8835"/>
                </a:moveTo>
                <a:lnTo>
                  <a:pt x="0" y="20174"/>
                </a:lnTo>
                <a:cubicBezTo>
                  <a:pt x="0" y="20799"/>
                  <a:pt x="458" y="21290"/>
                  <a:pt x="994" y="21243"/>
                </a:cubicBezTo>
                <a:cubicBezTo>
                  <a:pt x="9426" y="20504"/>
                  <a:pt x="16780" y="15274"/>
                  <a:pt x="21297" y="7600"/>
                </a:cubicBezTo>
                <a:cubicBezTo>
                  <a:pt x="21600" y="7084"/>
                  <a:pt x="21462" y="6377"/>
                  <a:pt x="20998" y="6064"/>
                </a:cubicBezTo>
                <a:lnTo>
                  <a:pt x="12562" y="394"/>
                </a:lnTo>
                <a:cubicBezTo>
                  <a:pt x="11514" y="-310"/>
                  <a:pt x="10199" y="-46"/>
                  <a:pt x="9379" y="990"/>
                </a:cubicBezTo>
                <a:cubicBezTo>
                  <a:pt x="7451" y="3428"/>
                  <a:pt x="4901" y="5187"/>
                  <a:pt x="2023" y="5931"/>
                </a:cubicBezTo>
                <a:cubicBezTo>
                  <a:pt x="846" y="6235"/>
                  <a:pt x="0" y="7432"/>
                  <a:pt x="0" y="88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4" name="Shape 2336"/>
          <p:cNvSpPr>
            <a:spLocks/>
          </p:cNvSpPr>
          <p:nvPr/>
        </p:nvSpPr>
        <p:spPr bwMode="auto">
          <a:xfrm>
            <a:off x="4556125" y="3205251"/>
            <a:ext cx="777875" cy="1397000"/>
          </a:xfrm>
          <a:custGeom>
            <a:avLst/>
            <a:gdLst>
              <a:gd name="T0" fmla="*/ 518291 w 21228"/>
              <a:gd name="T1" fmla="*/ 932087 h 21349"/>
              <a:gd name="T2" fmla="*/ 518291 w 21228"/>
              <a:gd name="T3" fmla="*/ 932087 h 21349"/>
              <a:gd name="T4" fmla="*/ 518291 w 21228"/>
              <a:gd name="T5" fmla="*/ 932087 h 21349"/>
              <a:gd name="T6" fmla="*/ 518291 w 21228"/>
              <a:gd name="T7" fmla="*/ 932087 h 2134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28" h="21349" extrusionOk="0">
                <a:moveTo>
                  <a:pt x="20038" y="10674"/>
                </a:moveTo>
                <a:cubicBezTo>
                  <a:pt x="20038" y="9387"/>
                  <a:pt x="20388" y="8146"/>
                  <a:pt x="21039" y="6979"/>
                </a:cubicBezTo>
                <a:cubicBezTo>
                  <a:pt x="21600" y="5971"/>
                  <a:pt x="20886" y="4879"/>
                  <a:pt x="19256" y="4351"/>
                </a:cubicBezTo>
                <a:lnTo>
                  <a:pt x="6147" y="107"/>
                </a:lnTo>
                <a:cubicBezTo>
                  <a:pt x="5426" y="-126"/>
                  <a:pt x="4502" y="34"/>
                  <a:pt x="4141" y="455"/>
                </a:cubicBezTo>
                <a:cubicBezTo>
                  <a:pt x="1488" y="3547"/>
                  <a:pt x="0" y="7013"/>
                  <a:pt x="0" y="10674"/>
                </a:cubicBezTo>
                <a:cubicBezTo>
                  <a:pt x="0" y="14335"/>
                  <a:pt x="1488" y="17801"/>
                  <a:pt x="4141" y="20893"/>
                </a:cubicBezTo>
                <a:cubicBezTo>
                  <a:pt x="4502" y="21314"/>
                  <a:pt x="5426" y="21474"/>
                  <a:pt x="6147" y="21241"/>
                </a:cubicBezTo>
                <a:lnTo>
                  <a:pt x="19255" y="16997"/>
                </a:lnTo>
                <a:cubicBezTo>
                  <a:pt x="20886" y="16469"/>
                  <a:pt x="21600" y="15377"/>
                  <a:pt x="21038" y="14369"/>
                </a:cubicBezTo>
                <a:cubicBezTo>
                  <a:pt x="20388" y="13202"/>
                  <a:pt x="20038" y="11961"/>
                  <a:pt x="20038" y="10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5" name="Shape 2337"/>
          <p:cNvSpPr>
            <a:spLocks/>
          </p:cNvSpPr>
          <p:nvPr/>
        </p:nvSpPr>
        <p:spPr bwMode="auto">
          <a:xfrm>
            <a:off x="4813300" y="4406988"/>
            <a:ext cx="1223963" cy="1041400"/>
          </a:xfrm>
          <a:custGeom>
            <a:avLst/>
            <a:gdLst>
              <a:gd name="T0" fmla="*/ 816103 w 21458"/>
              <a:gd name="T1" fmla="*/ 694394 h 21246"/>
              <a:gd name="T2" fmla="*/ 816103 w 21458"/>
              <a:gd name="T3" fmla="*/ 694394 h 21246"/>
              <a:gd name="T4" fmla="*/ 816103 w 21458"/>
              <a:gd name="T5" fmla="*/ 694394 h 21246"/>
              <a:gd name="T6" fmla="*/ 816103 w 21458"/>
              <a:gd name="T7" fmla="*/ 694394 h 21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8" h="21246" extrusionOk="0">
                <a:moveTo>
                  <a:pt x="8896" y="394"/>
                </a:moveTo>
                <a:lnTo>
                  <a:pt x="460" y="6064"/>
                </a:lnTo>
                <a:cubicBezTo>
                  <a:pt x="-5" y="6376"/>
                  <a:pt x="-142" y="7084"/>
                  <a:pt x="161" y="7600"/>
                </a:cubicBezTo>
                <a:cubicBezTo>
                  <a:pt x="4677" y="15274"/>
                  <a:pt x="12032" y="20504"/>
                  <a:pt x="20464" y="21243"/>
                </a:cubicBezTo>
                <a:cubicBezTo>
                  <a:pt x="21000" y="21290"/>
                  <a:pt x="21458" y="20799"/>
                  <a:pt x="21458" y="20174"/>
                </a:cubicBezTo>
                <a:lnTo>
                  <a:pt x="21458" y="8834"/>
                </a:lnTo>
                <a:cubicBezTo>
                  <a:pt x="21458" y="7431"/>
                  <a:pt x="20612" y="6234"/>
                  <a:pt x="19435" y="5931"/>
                </a:cubicBezTo>
                <a:cubicBezTo>
                  <a:pt x="16556" y="5187"/>
                  <a:pt x="14007" y="3428"/>
                  <a:pt x="12078" y="990"/>
                </a:cubicBezTo>
                <a:cubicBezTo>
                  <a:pt x="11258" y="-46"/>
                  <a:pt x="9944" y="-310"/>
                  <a:pt x="8896" y="3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6" name="Shape 2338"/>
          <p:cNvSpPr>
            <a:spLocks/>
          </p:cNvSpPr>
          <p:nvPr/>
        </p:nvSpPr>
        <p:spPr bwMode="auto">
          <a:xfrm>
            <a:off x="6858000" y="3205251"/>
            <a:ext cx="777875" cy="1397000"/>
          </a:xfrm>
          <a:custGeom>
            <a:avLst/>
            <a:gdLst>
              <a:gd name="T0" fmla="*/ 518294 w 21228"/>
              <a:gd name="T1" fmla="*/ 932087 h 21349"/>
              <a:gd name="T2" fmla="*/ 518294 w 21228"/>
              <a:gd name="T3" fmla="*/ 932087 h 21349"/>
              <a:gd name="T4" fmla="*/ 518294 w 21228"/>
              <a:gd name="T5" fmla="*/ 932087 h 21349"/>
              <a:gd name="T6" fmla="*/ 518294 w 21228"/>
              <a:gd name="T7" fmla="*/ 932087 h 2134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28" h="21349" extrusionOk="0">
                <a:moveTo>
                  <a:pt x="1191" y="10674"/>
                </a:moveTo>
                <a:cubicBezTo>
                  <a:pt x="1191" y="11961"/>
                  <a:pt x="840" y="13202"/>
                  <a:pt x="190" y="14369"/>
                </a:cubicBezTo>
                <a:cubicBezTo>
                  <a:pt x="-372" y="15377"/>
                  <a:pt x="342" y="16469"/>
                  <a:pt x="1973" y="16997"/>
                </a:cubicBezTo>
                <a:lnTo>
                  <a:pt x="15081" y="21241"/>
                </a:lnTo>
                <a:cubicBezTo>
                  <a:pt x="15802" y="21474"/>
                  <a:pt x="16726" y="21314"/>
                  <a:pt x="17087" y="20893"/>
                </a:cubicBezTo>
                <a:cubicBezTo>
                  <a:pt x="19740" y="17801"/>
                  <a:pt x="21228" y="14335"/>
                  <a:pt x="21228" y="10674"/>
                </a:cubicBezTo>
                <a:cubicBezTo>
                  <a:pt x="21228" y="7013"/>
                  <a:pt x="19740" y="3547"/>
                  <a:pt x="17087" y="455"/>
                </a:cubicBezTo>
                <a:cubicBezTo>
                  <a:pt x="16726" y="34"/>
                  <a:pt x="15802" y="-126"/>
                  <a:pt x="15081" y="107"/>
                </a:cubicBezTo>
                <a:lnTo>
                  <a:pt x="1972" y="4351"/>
                </a:lnTo>
                <a:cubicBezTo>
                  <a:pt x="341" y="4878"/>
                  <a:pt x="-372" y="5971"/>
                  <a:pt x="189" y="6978"/>
                </a:cubicBezTo>
                <a:cubicBezTo>
                  <a:pt x="840" y="8145"/>
                  <a:pt x="1191" y="9386"/>
                  <a:pt x="1191" y="10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7" name="Shape 2339"/>
          <p:cNvSpPr>
            <a:spLocks/>
          </p:cNvSpPr>
          <p:nvPr/>
        </p:nvSpPr>
        <p:spPr bwMode="auto">
          <a:xfrm>
            <a:off x="4575175" y="2052726"/>
            <a:ext cx="1223963" cy="1042987"/>
          </a:xfrm>
          <a:custGeom>
            <a:avLst/>
            <a:gdLst>
              <a:gd name="T0" fmla="*/ 816103 w 21458"/>
              <a:gd name="T1" fmla="*/ 694394 h 21246"/>
              <a:gd name="T2" fmla="*/ 816103 w 21458"/>
              <a:gd name="T3" fmla="*/ 694394 h 21246"/>
              <a:gd name="T4" fmla="*/ 816103 w 21458"/>
              <a:gd name="T5" fmla="*/ 694394 h 21246"/>
              <a:gd name="T6" fmla="*/ 816103 w 21458"/>
              <a:gd name="T7" fmla="*/ 694394 h 21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8" h="21246" extrusionOk="0">
                <a:moveTo>
                  <a:pt x="21458" y="12411"/>
                </a:moveTo>
                <a:lnTo>
                  <a:pt x="21458" y="1072"/>
                </a:lnTo>
                <a:cubicBezTo>
                  <a:pt x="21458" y="447"/>
                  <a:pt x="21000" y="-44"/>
                  <a:pt x="20464" y="3"/>
                </a:cubicBezTo>
                <a:cubicBezTo>
                  <a:pt x="12032" y="742"/>
                  <a:pt x="4677" y="5972"/>
                  <a:pt x="161" y="13646"/>
                </a:cubicBezTo>
                <a:cubicBezTo>
                  <a:pt x="-142" y="14162"/>
                  <a:pt x="-5" y="14870"/>
                  <a:pt x="460" y="15182"/>
                </a:cubicBezTo>
                <a:lnTo>
                  <a:pt x="8896" y="20852"/>
                </a:lnTo>
                <a:cubicBezTo>
                  <a:pt x="9944" y="21556"/>
                  <a:pt x="11258" y="21292"/>
                  <a:pt x="12078" y="20256"/>
                </a:cubicBezTo>
                <a:cubicBezTo>
                  <a:pt x="14006" y="17818"/>
                  <a:pt x="16556" y="16059"/>
                  <a:pt x="19435" y="15315"/>
                </a:cubicBezTo>
                <a:cubicBezTo>
                  <a:pt x="20612" y="15011"/>
                  <a:pt x="21458" y="13814"/>
                  <a:pt x="21458" y="124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lIns="17145" rIns="17145"/>
          <a:lstStyle/>
          <a:p>
            <a:pPr>
              <a:defRPr/>
            </a:pPr>
            <a:endParaRPr lang="ru-RU" sz="1350"/>
          </a:p>
        </p:txBody>
      </p:sp>
      <p:sp>
        <p:nvSpPr>
          <p:cNvPr id="19" name="Rounded Rectangle 94"/>
          <p:cNvSpPr/>
          <p:nvPr/>
        </p:nvSpPr>
        <p:spPr bwMode="auto">
          <a:xfrm rot="2666746" flipH="1">
            <a:off x="3937000" y="3745001"/>
            <a:ext cx="447675" cy="447675"/>
          </a:xfrm>
          <a:prstGeom prst="roundRect">
            <a:avLst>
              <a:gd name="adj" fmla="val 294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" name="Rounded Rectangle 92"/>
          <p:cNvSpPr/>
          <p:nvPr/>
        </p:nvSpPr>
        <p:spPr bwMode="auto">
          <a:xfrm rot="2666746" flipH="1">
            <a:off x="4287838" y="1965413"/>
            <a:ext cx="447675" cy="447675"/>
          </a:xfrm>
          <a:prstGeom prst="roundRect">
            <a:avLst>
              <a:gd name="adj" fmla="val 294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2" name="Rounded Rectangle 90"/>
          <p:cNvSpPr/>
          <p:nvPr/>
        </p:nvSpPr>
        <p:spPr bwMode="auto">
          <a:xfrm rot="2666746" flipH="1">
            <a:off x="4502150" y="5192801"/>
            <a:ext cx="447675" cy="447675"/>
          </a:xfrm>
          <a:prstGeom prst="roundRect">
            <a:avLst>
              <a:gd name="adj" fmla="val 294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3" name="Group 96"/>
          <p:cNvGrpSpPr>
            <a:grpSpLocks/>
          </p:cNvGrpSpPr>
          <p:nvPr/>
        </p:nvGrpSpPr>
        <p:grpSpPr bwMode="auto">
          <a:xfrm>
            <a:off x="7064375" y="1925726"/>
            <a:ext cx="1198563" cy="3733801"/>
            <a:chOff x="5865219" y="1392282"/>
            <a:chExt cx="1596183" cy="4981300"/>
          </a:xfrm>
          <a:solidFill>
            <a:schemeClr val="tx1"/>
          </a:solidFill>
        </p:grpSpPr>
        <p:grpSp>
          <p:nvGrpSpPr>
            <p:cNvPr id="24" name="Group 97"/>
            <p:cNvGrpSpPr>
              <a:grpSpLocks/>
            </p:cNvGrpSpPr>
            <p:nvPr/>
          </p:nvGrpSpPr>
          <p:grpSpPr bwMode="auto">
            <a:xfrm>
              <a:off x="6864675" y="3689830"/>
              <a:ext cx="596727" cy="597074"/>
              <a:chOff x="-601621" y="4824177"/>
              <a:chExt cx="596727" cy="597074"/>
            </a:xfrm>
            <a:grpFill/>
          </p:grpSpPr>
          <p:sp>
            <p:nvSpPr>
              <p:cNvPr id="29" name="Rounded Rectangle 110"/>
              <p:cNvSpPr/>
              <p:nvPr/>
            </p:nvSpPr>
            <p:spPr>
              <a:xfrm rot="18933254">
                <a:off x="-601084" y="4824549"/>
                <a:ext cx="596190" cy="597247"/>
              </a:xfrm>
              <a:prstGeom prst="roundRect">
                <a:avLst>
                  <a:gd name="adj" fmla="val 294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30" name="Shape 2752"/>
              <p:cNvSpPr/>
              <p:nvPr/>
            </p:nvSpPr>
            <p:spPr>
              <a:xfrm>
                <a:off x="-417154" y="4983392"/>
                <a:ext cx="228328" cy="279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17673"/>
                    </a:moveTo>
                    <a:cubicBezTo>
                      <a:pt x="12269" y="17673"/>
                      <a:pt x="12000" y="17892"/>
                      <a:pt x="12000" y="18164"/>
                    </a:cubicBezTo>
                    <a:cubicBezTo>
                      <a:pt x="12000" y="18435"/>
                      <a:pt x="12269" y="18655"/>
                      <a:pt x="12600" y="18655"/>
                    </a:cubicBezTo>
                    <a:cubicBezTo>
                      <a:pt x="12931" y="18655"/>
                      <a:pt x="13200" y="18435"/>
                      <a:pt x="13200" y="18164"/>
                    </a:cubicBezTo>
                    <a:cubicBezTo>
                      <a:pt x="13200" y="17892"/>
                      <a:pt x="12931" y="17673"/>
                      <a:pt x="12600" y="17673"/>
                    </a:cubicBezTo>
                    <a:moveTo>
                      <a:pt x="10800" y="13745"/>
                    </a:moveTo>
                    <a:cubicBezTo>
                      <a:pt x="10138" y="13745"/>
                      <a:pt x="9600" y="14186"/>
                      <a:pt x="9600" y="14727"/>
                    </a:cubicBezTo>
                    <a:cubicBezTo>
                      <a:pt x="9600" y="15269"/>
                      <a:pt x="10138" y="15709"/>
                      <a:pt x="10800" y="15709"/>
                    </a:cubicBezTo>
                    <a:cubicBezTo>
                      <a:pt x="11462" y="15709"/>
                      <a:pt x="12000" y="15269"/>
                      <a:pt x="12000" y="14727"/>
                    </a:cubicBezTo>
                    <a:cubicBezTo>
                      <a:pt x="12000" y="14186"/>
                      <a:pt x="11462" y="13745"/>
                      <a:pt x="10800" y="13745"/>
                    </a:cubicBezTo>
                    <a:moveTo>
                      <a:pt x="12600" y="10800"/>
                    </a:moveTo>
                    <a:cubicBezTo>
                      <a:pt x="12269" y="10800"/>
                      <a:pt x="12000" y="10580"/>
                      <a:pt x="12000" y="10309"/>
                    </a:cubicBezTo>
                    <a:cubicBezTo>
                      <a:pt x="12000" y="10038"/>
                      <a:pt x="12269" y="9818"/>
                      <a:pt x="12600" y="9818"/>
                    </a:cubicBezTo>
                    <a:cubicBezTo>
                      <a:pt x="12931" y="9818"/>
                      <a:pt x="13200" y="10038"/>
                      <a:pt x="13200" y="10309"/>
                    </a:cubicBezTo>
                    <a:cubicBezTo>
                      <a:pt x="13200" y="10580"/>
                      <a:pt x="12931" y="10800"/>
                      <a:pt x="12600" y="10800"/>
                    </a:cubicBezTo>
                    <a:moveTo>
                      <a:pt x="12600" y="8836"/>
                    </a:moveTo>
                    <a:cubicBezTo>
                      <a:pt x="11606" y="8836"/>
                      <a:pt x="10800" y="9496"/>
                      <a:pt x="10800" y="10309"/>
                    </a:cubicBezTo>
                    <a:cubicBezTo>
                      <a:pt x="10800" y="11123"/>
                      <a:pt x="11606" y="11782"/>
                      <a:pt x="12600" y="11782"/>
                    </a:cubicBezTo>
                    <a:cubicBezTo>
                      <a:pt x="13594" y="11782"/>
                      <a:pt x="14400" y="11123"/>
                      <a:pt x="14400" y="10309"/>
                    </a:cubicBezTo>
                    <a:cubicBezTo>
                      <a:pt x="14400" y="9496"/>
                      <a:pt x="13594" y="8836"/>
                      <a:pt x="12600" y="8836"/>
                    </a:cubicBezTo>
                    <a:moveTo>
                      <a:pt x="17760" y="20618"/>
                    </a:moveTo>
                    <a:lnTo>
                      <a:pt x="3840" y="20618"/>
                    </a:lnTo>
                    <a:cubicBezTo>
                      <a:pt x="2134" y="19151"/>
                      <a:pt x="1200" y="17248"/>
                      <a:pt x="1200" y="15218"/>
                    </a:cubicBezTo>
                    <a:cubicBezTo>
                      <a:pt x="1200" y="12593"/>
                      <a:pt x="2796" y="10152"/>
                      <a:pt x="5468" y="8688"/>
                    </a:cubicBezTo>
                    <a:cubicBezTo>
                      <a:pt x="5800" y="8506"/>
                      <a:pt x="6000" y="8199"/>
                      <a:pt x="6000" y="7872"/>
                    </a:cubicBezTo>
                    <a:lnTo>
                      <a:pt x="6000" y="6529"/>
                    </a:lnTo>
                    <a:cubicBezTo>
                      <a:pt x="6729" y="6758"/>
                      <a:pt x="7567" y="6924"/>
                      <a:pt x="8484" y="6924"/>
                    </a:cubicBezTo>
                    <a:cubicBezTo>
                      <a:pt x="9499" y="6924"/>
                      <a:pt x="10603" y="6723"/>
                      <a:pt x="11748" y="6188"/>
                    </a:cubicBezTo>
                    <a:cubicBezTo>
                      <a:pt x="13252" y="5485"/>
                      <a:pt x="14575" y="5306"/>
                      <a:pt x="15600" y="5323"/>
                    </a:cubicBezTo>
                    <a:lnTo>
                      <a:pt x="15600" y="7872"/>
                    </a:lnTo>
                    <a:cubicBezTo>
                      <a:pt x="15600" y="8199"/>
                      <a:pt x="15800" y="8506"/>
                      <a:pt x="16132" y="8688"/>
                    </a:cubicBezTo>
                    <a:cubicBezTo>
                      <a:pt x="18804" y="10152"/>
                      <a:pt x="20400" y="12593"/>
                      <a:pt x="20400" y="15218"/>
                    </a:cubicBezTo>
                    <a:cubicBezTo>
                      <a:pt x="20400" y="17248"/>
                      <a:pt x="19466" y="19151"/>
                      <a:pt x="17760" y="20618"/>
                    </a:cubicBezTo>
                    <a:moveTo>
                      <a:pt x="15600" y="2945"/>
                    </a:moveTo>
                    <a:lnTo>
                      <a:pt x="15600" y="4340"/>
                    </a:lnTo>
                    <a:cubicBezTo>
                      <a:pt x="14391" y="4322"/>
                      <a:pt x="12860" y="4538"/>
                      <a:pt x="11152" y="5336"/>
                    </a:cubicBezTo>
                    <a:cubicBezTo>
                      <a:pt x="9163" y="6265"/>
                      <a:pt x="7312" y="5965"/>
                      <a:pt x="6000" y="5473"/>
                    </a:cubicBezTo>
                    <a:lnTo>
                      <a:pt x="6000" y="2945"/>
                    </a:lnTo>
                    <a:cubicBezTo>
                      <a:pt x="6000" y="2945"/>
                      <a:pt x="15600" y="2945"/>
                      <a:pt x="15600" y="2945"/>
                    </a:cubicBezTo>
                    <a:close/>
                    <a:moveTo>
                      <a:pt x="3600" y="982"/>
                    </a:moveTo>
                    <a:lnTo>
                      <a:pt x="18000" y="982"/>
                    </a:lnTo>
                    <a:lnTo>
                      <a:pt x="18000" y="1964"/>
                    </a:lnTo>
                    <a:lnTo>
                      <a:pt x="3600" y="1964"/>
                    </a:lnTo>
                    <a:cubicBezTo>
                      <a:pt x="3600" y="1964"/>
                      <a:pt x="3600" y="982"/>
                      <a:pt x="3600" y="982"/>
                    </a:cubicBezTo>
                    <a:close/>
                    <a:moveTo>
                      <a:pt x="16800" y="7872"/>
                    </a:moveTo>
                    <a:lnTo>
                      <a:pt x="16800" y="2945"/>
                    </a:lnTo>
                    <a:lnTo>
                      <a:pt x="18000" y="2945"/>
                    </a:lnTo>
                    <a:cubicBezTo>
                      <a:pt x="18662" y="2945"/>
                      <a:pt x="19200" y="2505"/>
                      <a:pt x="19200" y="1964"/>
                    </a:cubicBezTo>
                    <a:lnTo>
                      <a:pt x="19200" y="982"/>
                    </a:lnTo>
                    <a:cubicBezTo>
                      <a:pt x="19200" y="440"/>
                      <a:pt x="18662" y="0"/>
                      <a:pt x="18000" y="0"/>
                    </a:cubicBezTo>
                    <a:lnTo>
                      <a:pt x="3600" y="0"/>
                    </a:lnTo>
                    <a:cubicBezTo>
                      <a:pt x="2938" y="0"/>
                      <a:pt x="2400" y="440"/>
                      <a:pt x="2400" y="982"/>
                    </a:cubicBezTo>
                    <a:lnTo>
                      <a:pt x="2400" y="1964"/>
                    </a:lnTo>
                    <a:cubicBezTo>
                      <a:pt x="2400" y="2505"/>
                      <a:pt x="2938" y="2945"/>
                      <a:pt x="3600" y="2945"/>
                    </a:cubicBezTo>
                    <a:lnTo>
                      <a:pt x="4800" y="2945"/>
                    </a:lnTo>
                    <a:lnTo>
                      <a:pt x="4800" y="7872"/>
                    </a:lnTo>
                    <a:cubicBezTo>
                      <a:pt x="1906" y="9457"/>
                      <a:pt x="0" y="12155"/>
                      <a:pt x="0" y="15218"/>
                    </a:cubicBezTo>
                    <a:cubicBezTo>
                      <a:pt x="0" y="17730"/>
                      <a:pt x="1286" y="19991"/>
                      <a:pt x="3342" y="21600"/>
                    </a:cubicBezTo>
                    <a:lnTo>
                      <a:pt x="18258" y="21600"/>
                    </a:lnTo>
                    <a:cubicBezTo>
                      <a:pt x="20313" y="19991"/>
                      <a:pt x="21600" y="17730"/>
                      <a:pt x="21600" y="15218"/>
                    </a:cubicBezTo>
                    <a:cubicBezTo>
                      <a:pt x="21600" y="12155"/>
                      <a:pt x="19693" y="9457"/>
                      <a:pt x="16800" y="7872"/>
                    </a:cubicBezTo>
                    <a:moveTo>
                      <a:pt x="16200" y="15709"/>
                    </a:moveTo>
                    <a:cubicBezTo>
                      <a:pt x="15869" y="15709"/>
                      <a:pt x="15600" y="15929"/>
                      <a:pt x="15600" y="16200"/>
                    </a:cubicBezTo>
                    <a:cubicBezTo>
                      <a:pt x="15600" y="16471"/>
                      <a:pt x="15869" y="16691"/>
                      <a:pt x="16200" y="16691"/>
                    </a:cubicBezTo>
                    <a:cubicBezTo>
                      <a:pt x="16531" y="16691"/>
                      <a:pt x="16800" y="16471"/>
                      <a:pt x="16800" y="16200"/>
                    </a:cubicBezTo>
                    <a:cubicBezTo>
                      <a:pt x="16800" y="15929"/>
                      <a:pt x="16531" y="15709"/>
                      <a:pt x="16200" y="15709"/>
                    </a:cubicBezTo>
                    <a:moveTo>
                      <a:pt x="7800" y="11782"/>
                    </a:moveTo>
                    <a:cubicBezTo>
                      <a:pt x="7469" y="11782"/>
                      <a:pt x="7200" y="12001"/>
                      <a:pt x="7200" y="12273"/>
                    </a:cubicBezTo>
                    <a:cubicBezTo>
                      <a:pt x="7200" y="12544"/>
                      <a:pt x="7469" y="12764"/>
                      <a:pt x="7800" y="12764"/>
                    </a:cubicBezTo>
                    <a:cubicBezTo>
                      <a:pt x="8131" y="12764"/>
                      <a:pt x="8400" y="12544"/>
                      <a:pt x="8400" y="12273"/>
                    </a:cubicBezTo>
                    <a:cubicBezTo>
                      <a:pt x="8400" y="12001"/>
                      <a:pt x="8131" y="11782"/>
                      <a:pt x="7800" y="11782"/>
                    </a:cubicBezTo>
                    <a:moveTo>
                      <a:pt x="6000" y="15709"/>
                    </a:moveTo>
                    <a:cubicBezTo>
                      <a:pt x="5338" y="15709"/>
                      <a:pt x="4800" y="16149"/>
                      <a:pt x="4800" y="16691"/>
                    </a:cubicBezTo>
                    <a:cubicBezTo>
                      <a:pt x="4800" y="17233"/>
                      <a:pt x="5338" y="17673"/>
                      <a:pt x="6000" y="17673"/>
                    </a:cubicBezTo>
                    <a:cubicBezTo>
                      <a:pt x="6662" y="17673"/>
                      <a:pt x="7200" y="17233"/>
                      <a:pt x="7200" y="16691"/>
                    </a:cubicBezTo>
                    <a:cubicBezTo>
                      <a:pt x="7200" y="16149"/>
                      <a:pt x="6662" y="15709"/>
                      <a:pt x="6000" y="15709"/>
                    </a:cubicBez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7" name="Rounded Rectangle 108"/>
            <p:cNvSpPr/>
            <p:nvPr/>
          </p:nvSpPr>
          <p:spPr bwMode="auto">
            <a:xfrm rot="18933254">
              <a:off x="5865219" y="1392282"/>
              <a:ext cx="596190" cy="597248"/>
            </a:xfrm>
            <a:prstGeom prst="roundRect">
              <a:avLst>
                <a:gd name="adj" fmla="val 294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6" name="Rounded Rectangle 106"/>
            <p:cNvSpPr/>
            <p:nvPr/>
          </p:nvSpPr>
          <p:spPr bwMode="auto">
            <a:xfrm rot="18933254">
              <a:off x="6114689" y="5776334"/>
              <a:ext cx="596190" cy="597248"/>
            </a:xfrm>
            <a:prstGeom prst="roundRect">
              <a:avLst>
                <a:gd name="adj" fmla="val 294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216888" y="1672046"/>
            <a:ext cx="2368437" cy="3569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216888" y="1558703"/>
            <a:ext cx="2368437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СТИМУЛЯЦИЯ </a:t>
            </a:r>
            <a:endParaRPr lang="ru-RU" sz="1800" b="1" dirty="0">
              <a:latin typeface="Arial 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0887" y="3429000"/>
            <a:ext cx="3206996" cy="3569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515014" y="3340379"/>
            <a:ext cx="3258741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ИГРА С СИГАРЕТОЙ</a:t>
            </a:r>
            <a:endParaRPr lang="ru-RU" sz="1800" b="1" dirty="0">
              <a:latin typeface="Arial 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07533" y="5115471"/>
            <a:ext cx="2400779" cy="3569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497075" y="5018473"/>
            <a:ext cx="2088250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РАССЛАБЛЕНИЕ</a:t>
            </a:r>
            <a:endParaRPr lang="ru-RU" sz="1800" b="1" dirty="0">
              <a:latin typeface="Arial 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31138" y="1624362"/>
            <a:ext cx="1686061" cy="40987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724184" y="1551730"/>
            <a:ext cx="1739164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ПОДДЕРЖКА </a:t>
            </a:r>
            <a:endParaRPr lang="ru-RU" sz="1800" b="1" dirty="0">
              <a:latin typeface="Arial 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854319" y="3535684"/>
            <a:ext cx="1369181" cy="3569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514692" y="3422341"/>
            <a:ext cx="2172489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ЖАЖДА</a:t>
            </a:r>
            <a:endParaRPr lang="ru-RU" sz="1800" b="1" dirty="0">
              <a:latin typeface="Arial 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997256" y="5207734"/>
            <a:ext cx="1689925" cy="35692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8890831" y="5094391"/>
            <a:ext cx="1796350" cy="47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"/>
              </a:rPr>
              <a:t>РЕФЛЕКСЫ</a:t>
            </a:r>
            <a:endParaRPr lang="ru-RU" sz="1800" b="1" dirty="0">
              <a:latin typeface="Arial 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7646" y="2133499"/>
            <a:ext cx="3366882" cy="72589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21225" y="2082677"/>
            <a:ext cx="3304494" cy="6946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1">
              <a:tabLst>
                <a:tab pos="482600" algn="l"/>
              </a:tabLst>
            </a:pPr>
            <a:r>
              <a:rPr lang="ru-RU" altLang="ko-KR" sz="180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Курение бодрит и снимает усталость </a:t>
            </a:r>
            <a:endParaRPr lang="en-US" altLang="ko-KR" sz="1800" b="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2966" y="3861464"/>
            <a:ext cx="3366882" cy="72475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374785" y="3921669"/>
            <a:ext cx="3455307" cy="5437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1">
              <a:tabLst>
                <a:tab pos="482600" algn="l"/>
              </a:tabLst>
            </a:pPr>
            <a:r>
              <a:rPr lang="ru-RU" altLang="ko-KR" sz="180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Курильщику нравится игра с сигаретой </a:t>
            </a:r>
            <a:endParaRPr lang="en-US" altLang="ko-KR" sz="1800" b="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23408" y="5560836"/>
            <a:ext cx="3007570" cy="547864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024099" y="5416637"/>
            <a:ext cx="3174906" cy="692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1">
              <a:tabLst>
                <a:tab pos="482600" algn="l"/>
              </a:tabLst>
            </a:pPr>
            <a:r>
              <a:rPr lang="ru-RU" altLang="ko-KR" sz="170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Курение расслабляет, курит только в комфортных условиях</a:t>
            </a:r>
            <a:endParaRPr lang="en-US" altLang="ko-KR" sz="1700" b="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38573" y="2106869"/>
            <a:ext cx="3969088" cy="67042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7774170" y="2199298"/>
            <a:ext cx="4033491" cy="502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170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Курит, что бы снять эмоциональный стресс и нервное напряжение</a:t>
            </a:r>
            <a:endParaRPr lang="en-US" altLang="ko-KR" sz="170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50094" y="3976776"/>
            <a:ext cx="3007570" cy="693999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8221240" y="3663505"/>
            <a:ext cx="3191006" cy="922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1700" b="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Курит из-за никотинной зависимости </a:t>
            </a:r>
            <a:r>
              <a:rPr lang="ru-RU" altLang="ko-KR" sz="170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 </a:t>
            </a:r>
            <a:endParaRPr lang="en-US" altLang="ko-KR" sz="170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47309" y="5679924"/>
            <a:ext cx="3443234" cy="57434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8047309" y="5524953"/>
            <a:ext cx="3443234" cy="583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1">
              <a:tabLst>
                <a:tab pos="482600" algn="l"/>
              </a:tabLst>
            </a:pPr>
            <a:r>
              <a:rPr lang="ru-RU" altLang="ko-KR" sz="1700" b="0" dirty="0" smtClean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Не осознает факт курения </a:t>
            </a:r>
            <a:endParaRPr lang="en-US" altLang="ko-KR" sz="1700" b="0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2783571" y="3793936"/>
            <a:ext cx="6326151" cy="533400"/>
            <a:chOff x="1296" y="1454"/>
            <a:chExt cx="3168" cy="336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gray">
            <a:xfrm>
              <a:off x="1736" y="1483"/>
              <a:ext cx="19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Почему Вы курите?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2783572" y="1261877"/>
            <a:ext cx="7382507" cy="550863"/>
            <a:chOff x="1296" y="2033"/>
            <a:chExt cx="3697" cy="347"/>
          </a:xfrm>
        </p:grpSpPr>
        <p:sp>
          <p:nvSpPr>
            <p:cNvPr id="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1736" y="2033"/>
              <a:ext cx="3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Что для Вас означает «курение»?</a:t>
              </a: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5" name="Group 12"/>
          <p:cNvGrpSpPr>
            <a:grpSpLocks/>
          </p:cNvGrpSpPr>
          <p:nvPr/>
        </p:nvGrpSpPr>
        <p:grpSpPr bwMode="auto">
          <a:xfrm>
            <a:off x="2783571" y="2117536"/>
            <a:ext cx="6326151" cy="533400"/>
            <a:chOff x="1296" y="2654"/>
            <a:chExt cx="3168" cy="336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gray">
            <a:xfrm>
              <a:off x="1736" y="2672"/>
              <a:ext cx="23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Где Вы обычно курите?</a:t>
              </a: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0" name="Group 17"/>
          <p:cNvGrpSpPr>
            <a:grpSpLocks/>
          </p:cNvGrpSpPr>
          <p:nvPr/>
        </p:nvGrpSpPr>
        <p:grpSpPr bwMode="auto">
          <a:xfrm>
            <a:off x="2783571" y="2955736"/>
            <a:ext cx="6326151" cy="533400"/>
            <a:chOff x="1296" y="3244"/>
            <a:chExt cx="3168" cy="336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gray">
            <a:xfrm>
              <a:off x="1736" y="3255"/>
              <a:ext cx="2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Когда Вы чаще курите?</a:t>
              </a:r>
            </a:p>
          </p:txBody>
        </p:sp>
        <p:sp>
          <p:nvSpPr>
            <p:cNvPr id="9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95" name="Group 22"/>
          <p:cNvGrpSpPr>
            <a:grpSpLocks/>
          </p:cNvGrpSpPr>
          <p:nvPr/>
        </p:nvGrpSpPr>
        <p:grpSpPr bwMode="auto">
          <a:xfrm>
            <a:off x="2768382" y="4631522"/>
            <a:ext cx="8163292" cy="539750"/>
            <a:chOff x="1296" y="3240"/>
            <a:chExt cx="4088" cy="340"/>
          </a:xfrm>
        </p:grpSpPr>
        <p:sp>
          <p:nvSpPr>
            <p:cNvPr id="96" name="Line 23"/>
            <p:cNvSpPr>
              <a:spLocks noChangeShapeType="1"/>
            </p:cNvSpPr>
            <p:nvPr/>
          </p:nvSpPr>
          <p:spPr bwMode="gray">
            <a:xfrm flipV="1">
              <a:off x="1440" y="3571"/>
              <a:ext cx="3717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98" name="Text Box 25"/>
            <p:cNvSpPr txBox="1">
              <a:spLocks noChangeArrowheads="1"/>
            </p:cNvSpPr>
            <p:nvPr/>
          </p:nvSpPr>
          <p:spPr bwMode="gray">
            <a:xfrm>
              <a:off x="1736" y="3240"/>
              <a:ext cx="36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Как Вы относитесь к своему курению?</a:t>
              </a:r>
            </a:p>
          </p:txBody>
        </p:sp>
        <p:sp>
          <p:nvSpPr>
            <p:cNvPr id="9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 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2197568" y="359178"/>
            <a:ext cx="7869890" cy="74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Выявление отношения к курению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2783572" y="5571753"/>
            <a:ext cx="6919228" cy="850901"/>
            <a:chOff x="1396" y="3238"/>
            <a:chExt cx="3465" cy="536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gray">
            <a:xfrm>
              <a:off x="1454" y="3578"/>
              <a:ext cx="3326" cy="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 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gray">
            <a:xfrm>
              <a:off x="1799" y="3251"/>
              <a:ext cx="306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136525"/>
              <a:r>
                <a:rPr lang="ru-RU" sz="2400" dirty="0">
                  <a:latin typeface="Arial "/>
                  <a:cs typeface="Times New Roman" panose="02020603050405020304" pitchFamily="18" charset="0"/>
                </a:rPr>
                <a:t>Пытались ли Вы бросить курить?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gray">
            <a:xfrm>
              <a:off x="1396" y="3238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Arial "/>
                  <a:cs typeface="Times New Roman" panose="02020603050405020304" pitchFamily="18" charset="0"/>
                </a:rPr>
                <a:t>6</a:t>
              </a:r>
              <a:endParaRPr lang="en-US" sz="2400" b="1" dirty="0">
                <a:latin typeface="Arial 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88050"/>
              </p:ext>
            </p:extLst>
          </p:nvPr>
        </p:nvGraphicFramePr>
        <p:xfrm>
          <a:off x="762000" y="1142998"/>
          <a:ext cx="10718800" cy="41071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505700"/>
                <a:gridCol w="2235200"/>
                <a:gridCol w="977900"/>
              </a:tblGrid>
              <a:tr h="25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81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 скоро после того, как Вы проснулись, Вы выкуриваете первую сигарету?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первых 5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6-30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31-60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60 мин.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44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Сложно ли для Вас воздержаться от курения в местах, где курение запрещено?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44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 какой сигареты Вы не можете легко отказаться?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утром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остальные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81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Сколько сигарет Вы выкуриваете в день?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или меньше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и более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44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 курите больше утром или на протяжении дня?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44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Курите ли Вы, если сильно больны и вынуждены придерживаться постельного режима?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7249" y="97017"/>
            <a:ext cx="79883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2394" algn="ctr"/>
            <a:r>
              <a:rPr lang="ru-RU" sz="2600" dirty="0"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Тест «Оценка степени никотиновой зависимости </a:t>
            </a:r>
            <a:r>
              <a:rPr lang="ru-RU" sz="2600" dirty="0" err="1"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Фагерстрема</a:t>
            </a:r>
            <a:r>
              <a:rPr lang="ru-RU" sz="2600" dirty="0"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algn="ctr">
              <a:buFontTx/>
              <a:buNone/>
            </a:pP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2394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5257562"/>
            <a:ext cx="10706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400" b="1" i="1" dirty="0">
                <a:latin typeface="Arial "/>
                <a:cs typeface="Times New Roman" panose="02020603050405020304" pitchFamily="18" charset="0"/>
              </a:rPr>
              <a:t>О</a:t>
            </a:r>
            <a:r>
              <a:rPr lang="ru-RU" sz="1400" b="1" i="1" dirty="0" smtClean="0">
                <a:latin typeface="Arial "/>
                <a:cs typeface="Times New Roman" panose="02020603050405020304" pitchFamily="18" charset="0"/>
              </a:rPr>
              <a:t>пределяется </a:t>
            </a:r>
            <a:r>
              <a:rPr lang="ru-RU" sz="1400" b="1" i="1" dirty="0">
                <a:latin typeface="Arial "/>
                <a:cs typeface="Times New Roman" panose="02020603050405020304" pitchFamily="18" charset="0"/>
              </a:rPr>
              <a:t>по сумме баллов от 0 (очень слабая зависимость) до 10 (очень высокая зависимость)</a:t>
            </a:r>
          </a:p>
          <a:p>
            <a:pPr marL="469106">
              <a:buFontTx/>
              <a:buChar char="-"/>
            </a:pPr>
            <a:r>
              <a:rPr lang="ru-RU" sz="1400" dirty="0">
                <a:latin typeface="Arial "/>
                <a:cs typeface="Times New Roman" panose="02020603050405020304" pitchFamily="18" charset="0"/>
              </a:rPr>
              <a:t>  0-2 - очень слабая зависимость;</a:t>
            </a:r>
          </a:p>
          <a:p>
            <a:pPr marL="469106">
              <a:buFontTx/>
              <a:buChar char="-"/>
            </a:pPr>
            <a:r>
              <a:rPr lang="ru-RU" sz="1400" dirty="0">
                <a:latin typeface="Arial "/>
                <a:cs typeface="Times New Roman" panose="02020603050405020304" pitchFamily="18" charset="0"/>
              </a:rPr>
              <a:t>  3-4 - слабая зависимость;</a:t>
            </a:r>
          </a:p>
          <a:p>
            <a:pPr marL="469106">
              <a:buFontTx/>
              <a:buChar char="-"/>
            </a:pPr>
            <a:r>
              <a:rPr lang="ru-RU" sz="1400" dirty="0">
                <a:latin typeface="Arial "/>
                <a:cs typeface="Times New Roman" panose="02020603050405020304" pitchFamily="18" charset="0"/>
              </a:rPr>
              <a:t>  5 - средняя зависимость;</a:t>
            </a:r>
          </a:p>
          <a:p>
            <a:pPr marL="469106">
              <a:buFontTx/>
              <a:buChar char="-"/>
            </a:pPr>
            <a:r>
              <a:rPr lang="ru-RU" sz="1400" dirty="0">
                <a:latin typeface="Arial "/>
                <a:cs typeface="Times New Roman" panose="02020603050405020304" pitchFamily="18" charset="0"/>
              </a:rPr>
              <a:t>  6-7 - высокая зависимость;</a:t>
            </a:r>
          </a:p>
          <a:p>
            <a:pPr marL="469106">
              <a:buFontTx/>
              <a:buChar char="-"/>
            </a:pPr>
            <a:r>
              <a:rPr lang="ru-RU" sz="1400" dirty="0">
                <a:latin typeface="Arial "/>
                <a:cs typeface="Times New Roman" panose="02020603050405020304" pitchFamily="18" charset="0"/>
              </a:rPr>
              <a:t>  8-10 - очень высокая 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3827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26859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Впервые сведения о вреде табака здоровью появились </a:t>
            </a:r>
            <a:r>
              <a:rPr lang="ru-RU" sz="3200" b="1" dirty="0" smtClean="0">
                <a:latin typeface="Arial Black" panose="020B0A04020102020204" pitchFamily="34" charset="0"/>
              </a:rPr>
              <a:t>в </a:t>
            </a:r>
            <a:r>
              <a:rPr lang="en-US" sz="3200" b="1" dirty="0" smtClean="0">
                <a:latin typeface="Arial Black" panose="020B0A04020102020204" pitchFamily="34" charset="0"/>
              </a:rPr>
              <a:t>XIX</a:t>
            </a:r>
            <a:r>
              <a:rPr lang="ru-RU" sz="3200" b="1" dirty="0" smtClean="0">
                <a:latin typeface="Arial Black" panose="020B0A04020102020204" pitchFamily="34" charset="0"/>
              </a:rPr>
              <a:t> веке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435" y="1600953"/>
            <a:ext cx="118461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1950 </a:t>
            </a:r>
            <a:r>
              <a:rPr lang="ru-RU" dirty="0" smtClean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год члены 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британского медицинского сообщества Ричард </a:t>
            </a:r>
            <a:r>
              <a:rPr lang="ru-RU" dirty="0" err="1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Долл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Остин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 Хилл </a:t>
            </a:r>
            <a:r>
              <a:rPr lang="ru-RU" dirty="0" smtClean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опубликовали 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знаменитую статью, где </a:t>
            </a:r>
            <a:r>
              <a:rPr lang="ru-RU" dirty="0" smtClean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доказали 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причинно-следственную </a:t>
            </a:r>
            <a:r>
              <a:rPr lang="ru-RU" b="1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связь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между курением сигарет и раком лёгких</a:t>
            </a:r>
            <a:r>
              <a:rPr lang="ru-RU" dirty="0">
                <a:solidFill>
                  <a:srgbClr val="212121"/>
                </a:solidFill>
                <a:latin typeface="Arial "/>
                <a:ea typeface="Times New Roman" panose="02020603050405020304" pitchFamily="18" charset="0"/>
              </a:rPr>
              <a:t>. </a:t>
            </a:r>
            <a:endParaRPr lang="ru-RU" dirty="0">
              <a:latin typeface="Arial 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537" y="5460838"/>
            <a:ext cx="106921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"/>
              </a:rPr>
              <a:t>В </a:t>
            </a:r>
            <a:r>
              <a:rPr lang="ru-RU" sz="2800" b="1" dirty="0" smtClean="0">
                <a:latin typeface="Arial "/>
              </a:rPr>
              <a:t>1952</a:t>
            </a:r>
            <a:r>
              <a:rPr lang="ru-RU" dirty="0" smtClean="0">
                <a:latin typeface="Arial "/>
              </a:rPr>
              <a:t> году</a:t>
            </a:r>
            <a:r>
              <a:rPr lang="ru-RU" dirty="0">
                <a:latin typeface="Arial "/>
              </a:rPr>
              <a:t>, издание </a:t>
            </a:r>
            <a:r>
              <a:rPr lang="ru-RU" dirty="0" err="1">
                <a:latin typeface="Arial "/>
              </a:rPr>
              <a:t>Ридерз</a:t>
            </a:r>
            <a:r>
              <a:rPr lang="ru-RU" dirty="0">
                <a:latin typeface="Arial "/>
              </a:rPr>
              <a:t> Дайджест, США сообщило</a:t>
            </a:r>
            <a:r>
              <a:rPr lang="ru-RU" dirty="0" smtClean="0">
                <a:latin typeface="Arial "/>
              </a:rPr>
              <a:t>: </a:t>
            </a:r>
            <a:r>
              <a:rPr lang="ru-RU" b="1" dirty="0">
                <a:latin typeface="Arial "/>
              </a:rPr>
              <a:t>"Рак из пачки"</a:t>
            </a:r>
            <a:r>
              <a:rPr lang="ru-RU" dirty="0">
                <a:latin typeface="Arial "/>
              </a:rPr>
              <a:t>. </a:t>
            </a:r>
            <a:endParaRPr lang="ru-RU" dirty="0" smtClean="0">
              <a:latin typeface="Arial "/>
            </a:endParaRPr>
          </a:p>
          <a:p>
            <a:pPr algn="ctr"/>
            <a:r>
              <a:rPr lang="ru-RU" dirty="0" smtClean="0">
                <a:latin typeface="Arial "/>
              </a:rPr>
              <a:t>Серия </a:t>
            </a:r>
            <a:r>
              <a:rPr lang="ru-RU" dirty="0">
                <a:latin typeface="Arial "/>
              </a:rPr>
              <a:t>статей вызвала всеобщую панику, продажи </a:t>
            </a:r>
            <a:r>
              <a:rPr lang="ru-RU" dirty="0" smtClean="0">
                <a:latin typeface="Arial "/>
              </a:rPr>
              <a:t>табачных магнатов</a:t>
            </a:r>
            <a:r>
              <a:rPr lang="ru-RU" dirty="0">
                <a:latin typeface="Arial "/>
              </a:rPr>
              <a:t>, резко упали.</a:t>
            </a:r>
            <a:endParaRPr lang="ru-RU" i="0" dirty="0">
              <a:effectLst/>
              <a:latin typeface="Arial "/>
            </a:endParaRPr>
          </a:p>
        </p:txBody>
      </p:sp>
      <p:pic>
        <p:nvPicPr>
          <p:cNvPr id="1028" name="Picture 4" descr="ÐÐ°ÑÑÐ¸Ð½ÐºÐ¸ Ð¿Ð¾ Ð·Ð°Ð¿ÑÐ¾ÑÑ Ð¿Ð°ÑÐºÐ° ÑÐ¸Ð³Ð°ÑÐµ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30" y="2581992"/>
            <a:ext cx="1584136" cy="24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Ð°Ðº Ð»ÐµÐ³ÐºÐ¸Ñ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71" y="2763057"/>
            <a:ext cx="1967264" cy="24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5196936" y="3601877"/>
            <a:ext cx="1445765" cy="441282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chemeClr val="tx1">
              <a:alpha val="3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969618" y="3207633"/>
            <a:ext cx="673083" cy="1229771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chemeClr val="tx1">
              <a:alpha val="3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97080" y="766489"/>
            <a:ext cx="7734300" cy="6744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Лечение никотиновой зависимости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gray">
          <a:xfrm>
            <a:off x="3280986" y="5214473"/>
            <a:ext cx="673650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b="1" dirty="0" err="1" smtClean="0">
                <a:latin typeface="Arial "/>
                <a:cs typeface="Times New Roman" panose="02020603050405020304" pitchFamily="18" charset="0"/>
              </a:rPr>
              <a:t>Никотинзаместительные</a:t>
            </a:r>
            <a:r>
              <a:rPr lang="ru-RU" sz="1600" b="1" dirty="0" smtClean="0">
                <a:latin typeface="Arial "/>
                <a:cs typeface="Times New Roman" panose="02020603050405020304" pitchFamily="18" charset="0"/>
              </a:rPr>
              <a:t> препараты</a:t>
            </a:r>
            <a:endParaRPr lang="en-US" sz="1600" b="1" dirty="0" smtClean="0">
              <a:latin typeface="Arial 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600" b="1" dirty="0">
                <a:latin typeface="Arial "/>
                <a:cs typeface="Times New Roman" panose="02020603050405020304" pitchFamily="18" charset="0"/>
              </a:rPr>
              <a:t>Антиникотиновые </a:t>
            </a:r>
            <a:r>
              <a:rPr lang="ru-RU" altLang="ko-KR" sz="1600" b="1" dirty="0" smtClean="0">
                <a:latin typeface="Arial "/>
                <a:cs typeface="Times New Roman" panose="02020603050405020304" pitchFamily="18" charset="0"/>
              </a:rPr>
              <a:t>препараты</a:t>
            </a:r>
            <a:r>
              <a:rPr lang="en-US" altLang="ko-KR" sz="1600" b="1" dirty="0" smtClean="0">
                <a:latin typeface="Arial "/>
                <a:cs typeface="Times New Roman" panose="02020603050405020304" pitchFamily="18" charset="0"/>
              </a:rPr>
              <a:t> </a:t>
            </a:r>
            <a:r>
              <a:rPr lang="ru-RU" altLang="ko-KR" sz="1600" b="1" dirty="0" smtClean="0">
                <a:latin typeface="Arial "/>
                <a:cs typeface="Times New Roman" panose="02020603050405020304" pitchFamily="18" charset="0"/>
              </a:rPr>
              <a:t>(</a:t>
            </a:r>
            <a:r>
              <a:rPr lang="ru-RU" altLang="ko-KR" sz="1600" b="1" dirty="0" err="1">
                <a:latin typeface="Arial "/>
                <a:cs typeface="Times New Roman" panose="02020603050405020304" pitchFamily="18" charset="0"/>
              </a:rPr>
              <a:t>варениклин</a:t>
            </a:r>
            <a:r>
              <a:rPr lang="ru-RU" altLang="ko-KR" sz="1600" b="1" dirty="0" smtClean="0">
                <a:latin typeface="Arial "/>
                <a:cs typeface="Times New Roman" panose="02020603050405020304" pitchFamily="18" charset="0"/>
              </a:rPr>
              <a:t>)</a:t>
            </a:r>
            <a:endParaRPr lang="en-US" altLang="ko-KR" sz="1600" b="1" dirty="0" smtClean="0">
              <a:latin typeface="Arial 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600" b="1" dirty="0">
                <a:latin typeface="Arial "/>
                <a:cs typeface="Times New Roman" panose="02020603050405020304" pitchFamily="18" charset="0"/>
              </a:rPr>
              <a:t>Антидепрессанты (</a:t>
            </a:r>
            <a:r>
              <a:rPr lang="ru-RU" altLang="ko-KR" sz="1600" b="1" dirty="0" err="1">
                <a:latin typeface="Arial "/>
                <a:cs typeface="Times New Roman" panose="02020603050405020304" pitchFamily="18" charset="0"/>
              </a:rPr>
              <a:t>бупропиона</a:t>
            </a:r>
            <a:r>
              <a:rPr lang="ru-RU" altLang="ko-KR" sz="1600" b="1" dirty="0">
                <a:latin typeface="Arial "/>
                <a:cs typeface="Times New Roman" panose="02020603050405020304" pitchFamily="18" charset="0"/>
              </a:rPr>
              <a:t> гидрохлорид)</a:t>
            </a:r>
          </a:p>
          <a:p>
            <a:pPr>
              <a:lnSpc>
                <a:spcPct val="90000"/>
              </a:lnSpc>
              <a:defRPr/>
            </a:pPr>
            <a:endParaRPr lang="ru-RU" altLang="ko-KR" sz="1600" dirty="0">
              <a:latin typeface="Arial 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dirty="0">
              <a:latin typeface="Arial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49" b="29375"/>
          <a:stretch>
            <a:fillRect/>
          </a:stretch>
        </p:blipFill>
        <p:spPr>
          <a:xfrm>
            <a:off x="6603326" y="469418"/>
            <a:ext cx="5017174" cy="6388582"/>
          </a:xfrm>
          <a:custGeom>
            <a:avLst/>
            <a:gdLst>
              <a:gd name="connsiteX0" fmla="*/ 0 w 5017174"/>
              <a:gd name="connsiteY0" fmla="*/ 0 h 6388582"/>
              <a:gd name="connsiteX1" fmla="*/ 5017174 w 5017174"/>
              <a:gd name="connsiteY1" fmla="*/ 0 h 6388582"/>
              <a:gd name="connsiteX2" fmla="*/ 5017174 w 5017174"/>
              <a:gd name="connsiteY2" fmla="*/ 6388582 h 6388582"/>
              <a:gd name="connsiteX3" fmla="*/ 0 w 5017174"/>
              <a:gd name="connsiteY3" fmla="*/ 6388582 h 63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7174" h="6388582">
                <a:moveTo>
                  <a:pt x="0" y="0"/>
                </a:moveTo>
                <a:lnTo>
                  <a:pt x="5017174" y="0"/>
                </a:lnTo>
                <a:lnTo>
                  <a:pt x="5017174" y="6388582"/>
                </a:lnTo>
                <a:lnTo>
                  <a:pt x="0" y="6388582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535445" y="1379789"/>
            <a:ext cx="66400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"/>
              </a:rPr>
              <a:t>ВСЕРОССИЙСКАЯ БЕСПЛАТНАЯ </a:t>
            </a:r>
            <a:endParaRPr lang="ru-RU" sz="3200" dirty="0" smtClean="0">
              <a:latin typeface="Arial "/>
            </a:endParaRPr>
          </a:p>
          <a:p>
            <a:r>
              <a:rPr lang="ru-RU" sz="3200" dirty="0" smtClean="0">
                <a:latin typeface="Arial "/>
              </a:rPr>
              <a:t>ТЕЛЕФОННАЯ </a:t>
            </a:r>
            <a:r>
              <a:rPr lang="ru-RU" sz="3200" dirty="0" smtClean="0">
                <a:latin typeface="Arial "/>
              </a:rPr>
              <a:t>ЛИНИЯ</a:t>
            </a:r>
          </a:p>
          <a:p>
            <a:r>
              <a:rPr lang="ru-RU" sz="3200" dirty="0" smtClean="0">
                <a:latin typeface="Arial "/>
              </a:rPr>
              <a:t>ПОМОЩИ В ОТКАЗЕ ОТ ПОТРЕБЛЕНИЯ </a:t>
            </a:r>
            <a:r>
              <a:rPr lang="ru-RU" sz="3200" dirty="0" smtClean="0">
                <a:latin typeface="Arial "/>
              </a:rPr>
              <a:t>ТАБАКА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2E190A"/>
                </a:solidFill>
                <a:latin typeface="Arial Black" panose="020B0A04020102020204" pitchFamily="34" charset="0"/>
              </a:rPr>
              <a:t> </a:t>
            </a:r>
            <a:r>
              <a:rPr lang="ru-RU" sz="5400" dirty="0" smtClean="0">
                <a:solidFill>
                  <a:srgbClr val="2E190A"/>
                </a:solidFill>
                <a:latin typeface="Arial Black" panose="020B0A04020102020204" pitchFamily="34" charset="0"/>
              </a:rPr>
              <a:t>8-800-200-0-200  </a:t>
            </a:r>
            <a:endParaRPr lang="ru-RU" sz="5400" dirty="0">
              <a:solidFill>
                <a:srgbClr val="2E190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1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351234"/>
            <a:ext cx="12192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Кабинеты отказа от курения:</a:t>
            </a:r>
          </a:p>
          <a:p>
            <a:endParaRPr lang="ru-RU" sz="2800" b="1" dirty="0">
              <a:latin typeface="Arial "/>
              <a:cs typeface="Times New Roman" panose="02020603050405020304" pitchFamily="18" charset="0"/>
            </a:endParaRP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МАУЗ ОТКЗ «ГКБ № 1»:</a:t>
            </a: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– ул. Воровского, 16, телефон 728-48-82, 728-49-61, телефон «Горячей линии» 89080437420 (время работы «Горячей линии» — 08.00-09.00, кроме выходных);</a:t>
            </a: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- ул. Дзержинского, 15 (в центре здоровья);</a:t>
            </a: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- ул. Калининградская, 21а, телефон 225-04-43 (регистратура).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  «ГКБ № 2»:</a:t>
            </a:r>
            <a:endParaRPr lang="ru-RU" dirty="0">
              <a:latin typeface="Arial "/>
              <a:cs typeface="Times New Roman" panose="02020603050405020304" pitchFamily="18" charset="0"/>
            </a:endParaRP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– ул. Ленина, 82,  телефон «Горячей линии» в центре здоровья 265-69-98 (08.30-15.30) ,</a:t>
            </a: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– ул. Российская, 200, телефон «Горячей линии» 263-74-03 (08.00-16.00);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«ГКБ № 5»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– ул. Российская, 20, телефон «Горячей линии» 791-59-33 (10.00-14.00);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«ГКБ № 6»:</a:t>
            </a:r>
            <a:endParaRPr lang="ru-RU" dirty="0">
              <a:latin typeface="Arial "/>
              <a:cs typeface="Times New Roman" panose="02020603050405020304" pitchFamily="18" charset="0"/>
            </a:endParaRP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– ул. Румянцева, 31, телефон  721-52-20 (кабинет № 104);</a:t>
            </a:r>
          </a:p>
          <a:p>
            <a:r>
              <a:rPr lang="ru-RU" dirty="0">
                <a:latin typeface="Arial "/>
                <a:cs typeface="Times New Roman" panose="02020603050405020304" pitchFamily="18" charset="0"/>
              </a:rPr>
              <a:t>– ул. Сталеваров, 9, телефон «Горячей линии» в центре здоровья  725-23-04 (08.00-19.00);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«ГКБ № 8»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– ул. Горького, 18, телефон  775-51-19;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«ГКБ № 9»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– ул. Электровозная, 5, телефон «Горячей линии» 251-59-52 (пн., ср.  09.00-13.30, пт. 10.00-13.00);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«ГКБ № 16»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— ул. Чехова, 4, телефон 280-01-30 (регистратуры);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«ГКП № 5»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— Комсомольский </a:t>
            </a:r>
            <a:r>
              <a:rPr lang="ru-RU" dirty="0" err="1">
                <a:latin typeface="Arial "/>
                <a:cs typeface="Times New Roman" panose="02020603050405020304" pitchFamily="18" charset="0"/>
              </a:rPr>
              <a:t>пр-кт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, 36-а,  телефон «Горячей линии» в центре здоровья 792-21-92;</a:t>
            </a:r>
          </a:p>
          <a:p>
            <a:r>
              <a:rPr lang="ru-RU" b="1" dirty="0">
                <a:latin typeface="Arial "/>
                <a:cs typeface="Times New Roman" panose="02020603050405020304" pitchFamily="18" charset="0"/>
              </a:rPr>
              <a:t>МБУЗ «ГКП № 8»</a:t>
            </a:r>
            <a:r>
              <a:rPr lang="ru-RU" dirty="0">
                <a:latin typeface="Arial "/>
                <a:cs typeface="Times New Roman" panose="02020603050405020304" pitchFamily="18" charset="0"/>
              </a:rPr>
              <a:t> —  проспект Ленина, 3, телефон  729-80-41  (регистратура, стол справок). Обращаться в кабинет № 207.</a:t>
            </a:r>
          </a:p>
        </p:txBody>
      </p:sp>
    </p:spTree>
    <p:extLst>
      <p:ext uri="{BB962C8B-B14F-4D97-AF65-F5344CB8AC3E}">
        <p14:creationId xmlns:p14="http://schemas.microsoft.com/office/powerpoint/2010/main" val="2086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35552" y="4399044"/>
            <a:ext cx="4593922" cy="14086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latin typeface="+mn-lt"/>
              </a:rPr>
              <a:t>Сайт: </a:t>
            </a:r>
            <a:r>
              <a:rPr lang="en-US" sz="2100" b="1" dirty="0">
                <a:latin typeface="+mn-lt"/>
              </a:rPr>
              <a:t>http://chocmp.ru</a:t>
            </a:r>
            <a:endParaRPr lang="ru-RU" sz="2100" b="1" dirty="0">
              <a:latin typeface="+mn-lt"/>
            </a:endParaRPr>
          </a:p>
          <a:p>
            <a:pPr algn="ctr"/>
            <a:r>
              <a:rPr lang="ru-RU" sz="2100" b="1" dirty="0" smtClean="0">
                <a:latin typeface="+mn-lt"/>
              </a:rPr>
              <a:t>  Почта</a:t>
            </a:r>
            <a:r>
              <a:rPr lang="ru-RU" sz="2100" b="1" dirty="0">
                <a:latin typeface="+mn-lt"/>
              </a:rPr>
              <a:t>: </a:t>
            </a:r>
            <a:r>
              <a:rPr lang="en-US" sz="2100" b="1" dirty="0">
                <a:latin typeface="+mn-lt"/>
              </a:rPr>
              <a:t>chocmp@yandex.ru </a:t>
            </a:r>
            <a:endParaRPr lang="ru-RU" sz="2100" b="1" dirty="0">
              <a:latin typeface="+mn-lt"/>
            </a:endParaRPr>
          </a:p>
          <a:p>
            <a:pPr algn="ctr"/>
            <a:endParaRPr lang="ru-RU" sz="2100" b="1" dirty="0">
              <a:latin typeface="+mn-lt"/>
            </a:endParaRPr>
          </a:p>
          <a:p>
            <a:pPr algn="ctr"/>
            <a:r>
              <a:rPr lang="ru-RU" sz="2100" b="1" dirty="0">
                <a:latin typeface="+mn-lt"/>
              </a:rPr>
              <a:t>Группа в ВК: </a:t>
            </a:r>
          </a:p>
          <a:p>
            <a:pPr algn="ctr"/>
            <a:r>
              <a:rPr lang="ru-RU" sz="2100" b="1" dirty="0">
                <a:latin typeface="+mn-lt"/>
              </a:rPr>
              <a:t>Территория здоровья</a:t>
            </a:r>
            <a:r>
              <a:rPr lang="en-US" sz="2100" b="1" dirty="0">
                <a:latin typeface="+mn-lt"/>
              </a:rPr>
              <a:t>|</a:t>
            </a:r>
            <a:r>
              <a:rPr lang="ru-RU" sz="2100" b="1" dirty="0">
                <a:latin typeface="+mn-lt"/>
              </a:rPr>
              <a:t>Южный Урал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67" y="1714885"/>
            <a:ext cx="6664492" cy="255540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50681" y="660400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КОНТАКТНАЯ ИНФОРМАЦИЯ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35" y="458354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"/>
              </a:rPr>
              <a:t>В течение </a:t>
            </a:r>
            <a:r>
              <a:rPr lang="en-US" sz="2800" dirty="0" smtClean="0">
                <a:latin typeface="Arial "/>
              </a:rPr>
              <a:t>XX </a:t>
            </a:r>
            <a:r>
              <a:rPr lang="ru-RU" sz="2800" dirty="0" smtClean="0">
                <a:latin typeface="Arial "/>
              </a:rPr>
              <a:t>века </a:t>
            </a:r>
            <a:r>
              <a:rPr lang="ru-RU" sz="2800" b="1" dirty="0" smtClean="0">
                <a:latin typeface="Arial "/>
              </a:rPr>
              <a:t>табак убил </a:t>
            </a:r>
            <a:r>
              <a:rPr lang="ru-RU" sz="2800" dirty="0" smtClean="0">
                <a:latin typeface="Arial "/>
              </a:rPr>
              <a:t>около </a:t>
            </a:r>
            <a:r>
              <a:rPr lang="ru-RU" sz="2800" b="1" dirty="0" smtClean="0">
                <a:latin typeface="Arial "/>
              </a:rPr>
              <a:t>100 млн. человек</a:t>
            </a:r>
            <a:r>
              <a:rPr lang="ru-RU" sz="2800" dirty="0" smtClean="0">
                <a:latin typeface="Arial "/>
              </a:rPr>
              <a:t>, то есть больше чем погибло во второй мировой войне </a:t>
            </a:r>
            <a:endParaRPr lang="ru-RU" sz="2800" dirty="0">
              <a:latin typeface="Arial "/>
            </a:endParaRPr>
          </a:p>
        </p:txBody>
      </p:sp>
      <p:pic>
        <p:nvPicPr>
          <p:cNvPr id="2050" name="Picture 2" descr="ÐÐ°ÑÑÐ¸Ð½ÐºÐ¸ Ð¿Ð¾ Ð·Ð°Ð¿ÑÐ¾ÑÑ Ð¿Ð°Ð¼ÑÑ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25" y="1983346"/>
            <a:ext cx="4312357" cy="4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2835" y="3260723"/>
            <a:ext cx="7359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"/>
              </a:rPr>
              <a:t>В РФ в группе из </a:t>
            </a:r>
            <a:r>
              <a:rPr lang="ru-RU" sz="2800" b="1" dirty="0" smtClean="0">
                <a:latin typeface="Arial "/>
              </a:rPr>
              <a:t>1000</a:t>
            </a:r>
            <a:r>
              <a:rPr lang="ru-RU" sz="2800" dirty="0" smtClean="0">
                <a:latin typeface="Arial "/>
              </a:rPr>
              <a:t> 20-летних курильщиков, которые будут курить в течении всей жизни до достижения 70 лет:</a:t>
            </a:r>
          </a:p>
          <a:p>
            <a:endParaRPr lang="ru-RU" sz="2800" dirty="0" smtClean="0">
              <a:latin typeface="Arial "/>
            </a:endParaRPr>
          </a:p>
          <a:p>
            <a:r>
              <a:rPr lang="ru-RU" sz="2800" b="1" dirty="0" smtClean="0">
                <a:latin typeface="Arial "/>
              </a:rPr>
              <a:t>1</a:t>
            </a:r>
            <a:r>
              <a:rPr lang="ru-RU" sz="2800" dirty="0" smtClean="0">
                <a:latin typeface="Arial "/>
              </a:rPr>
              <a:t> </a:t>
            </a:r>
            <a:r>
              <a:rPr lang="ru-RU" sz="2400" dirty="0" smtClean="0">
                <a:latin typeface="Arial "/>
              </a:rPr>
              <a:t>будет убит </a:t>
            </a:r>
          </a:p>
          <a:p>
            <a:r>
              <a:rPr lang="ru-RU" sz="2400" b="1" dirty="0" smtClean="0">
                <a:latin typeface="Arial "/>
              </a:rPr>
              <a:t>9</a:t>
            </a:r>
            <a:r>
              <a:rPr lang="ru-RU" sz="2400" dirty="0" smtClean="0">
                <a:latin typeface="Arial "/>
              </a:rPr>
              <a:t> погибнут в ДТП </a:t>
            </a:r>
          </a:p>
          <a:p>
            <a:r>
              <a:rPr lang="ru-RU" sz="2400" b="1" dirty="0" smtClean="0">
                <a:latin typeface="Arial "/>
              </a:rPr>
              <a:t>250</a:t>
            </a:r>
            <a:r>
              <a:rPr lang="ru-RU" sz="2400" dirty="0" smtClean="0">
                <a:latin typeface="Arial "/>
              </a:rPr>
              <a:t> будут убиты курением </a:t>
            </a:r>
          </a:p>
          <a:p>
            <a:r>
              <a:rPr lang="ru-RU" sz="2400" b="1" dirty="0" smtClean="0">
                <a:latin typeface="Arial "/>
              </a:rPr>
              <a:t>250</a:t>
            </a:r>
            <a:r>
              <a:rPr lang="ru-RU" sz="2400" dirty="0" smtClean="0">
                <a:latin typeface="Arial "/>
              </a:rPr>
              <a:t> умрут от болезней связанных с табаком</a:t>
            </a:r>
          </a:p>
          <a:p>
            <a:endParaRPr lang="ru-RU" sz="2800" dirty="0">
              <a:latin typeface="Arial "/>
            </a:endParaRPr>
          </a:p>
        </p:txBody>
      </p:sp>
      <p:pic>
        <p:nvPicPr>
          <p:cNvPr id="7" name="Picture 4" descr="ÐÐ°ÑÑÐ¸Ð½ÐºÐ¸ Ð¿Ð¾ Ð·Ð°Ð¿ÑÐ¾ÑÑ Ð¿Ð°ÑÐºÐ° ÑÐ¸Ð³Ð°ÑÐµ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16" y="3429000"/>
            <a:ext cx="1964115" cy="30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56" y="29305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  "/>
              </a:rPr>
              <a:t>Защищает растения </a:t>
            </a:r>
            <a:br>
              <a:rPr lang="ru-RU" sz="2400" dirty="0" smtClean="0">
                <a:latin typeface="Arial   "/>
              </a:rPr>
            </a:br>
            <a:r>
              <a:rPr lang="ru-RU" sz="2400" dirty="0" smtClean="0">
                <a:latin typeface="Arial   "/>
              </a:rPr>
              <a:t>от поедания насекомыми</a:t>
            </a:r>
            <a:br>
              <a:rPr lang="ru-RU" sz="2400" dirty="0" smtClean="0">
                <a:latin typeface="Arial   "/>
              </a:rPr>
            </a:br>
            <a:r>
              <a:rPr lang="ru-RU" sz="2400" dirty="0" smtClean="0">
                <a:latin typeface="Arial   "/>
              </a:rPr>
              <a:t/>
            </a:r>
            <a:br>
              <a:rPr lang="ru-RU" sz="2400" dirty="0" smtClean="0">
                <a:latin typeface="Arial   "/>
              </a:rPr>
            </a:br>
            <a:r>
              <a:rPr lang="ru-RU" sz="2400" dirty="0" smtClean="0">
                <a:latin typeface="Arial   "/>
              </a:rPr>
              <a:t>В </a:t>
            </a:r>
            <a:r>
              <a:rPr lang="ru-RU" sz="3100" b="1" dirty="0" smtClean="0">
                <a:latin typeface="Arial   "/>
              </a:rPr>
              <a:t>3 раза </a:t>
            </a:r>
            <a:r>
              <a:rPr lang="ru-RU" sz="2400" dirty="0" smtClean="0">
                <a:latin typeface="Arial   "/>
              </a:rPr>
              <a:t>более токсичен,</a:t>
            </a:r>
            <a:br>
              <a:rPr lang="ru-RU" sz="2400" dirty="0" smtClean="0">
                <a:latin typeface="Arial   "/>
              </a:rPr>
            </a:br>
            <a:r>
              <a:rPr lang="ru-RU" sz="2400" dirty="0" smtClean="0">
                <a:latin typeface="Arial   "/>
              </a:rPr>
              <a:t> чем </a:t>
            </a:r>
            <a:r>
              <a:rPr lang="ru-RU" sz="3100" b="1" dirty="0" smtClean="0">
                <a:latin typeface="Arial   "/>
              </a:rPr>
              <a:t>мышьяк</a:t>
            </a:r>
            <a:br>
              <a:rPr lang="ru-RU" sz="3100" b="1" dirty="0" smtClean="0">
                <a:latin typeface="Arial   "/>
              </a:rPr>
            </a:br>
            <a:r>
              <a:rPr lang="ru-RU" sz="3100" b="1" dirty="0">
                <a:latin typeface="Arial   "/>
              </a:rPr>
              <a:t/>
            </a:r>
            <a:br>
              <a:rPr lang="ru-RU" sz="3100" b="1" dirty="0">
                <a:latin typeface="Arial   "/>
              </a:rPr>
            </a:br>
            <a:r>
              <a:rPr lang="ru-RU" sz="2000" dirty="0" smtClean="0">
                <a:latin typeface="Arial   "/>
              </a:rPr>
              <a:t/>
            </a:r>
            <a:br>
              <a:rPr lang="ru-RU" sz="2000" dirty="0" smtClean="0">
                <a:latin typeface="Arial   "/>
              </a:rPr>
            </a:br>
            <a:endParaRPr lang="ru-RU" sz="2400" dirty="0">
              <a:latin typeface="Arial   "/>
            </a:endParaRPr>
          </a:p>
        </p:txBody>
      </p:sp>
      <p:pic>
        <p:nvPicPr>
          <p:cNvPr id="1026" name="Picture 2" descr="ÐÐ°ÑÑÐ¸Ð½ÐºÐ¸ Ð¿Ð¾ Ð·Ð°Ð¿ÑÐ¾ÑÑ ÑÐ°Ð±Ð°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83" y="1453847"/>
            <a:ext cx="3105659" cy="30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5091" y="329863"/>
            <a:ext cx="11400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 Black" panose="020B0A04020102020204" pitchFamily="34" charset="0"/>
              </a:rPr>
              <a:t>Никотин </a:t>
            </a:r>
            <a:r>
              <a:rPr lang="ru-RU" sz="3200" dirty="0" smtClean="0"/>
              <a:t>- это е</a:t>
            </a:r>
            <a:r>
              <a:rPr lang="ru-RU" sz="2800" dirty="0" smtClean="0">
                <a:latin typeface="Arial   "/>
              </a:rPr>
              <a:t>стественный компонент табачных растений </a:t>
            </a:r>
            <a:endParaRPr lang="ru-RU" sz="3200" dirty="0">
              <a:latin typeface="Arial   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5195" y="4155996"/>
            <a:ext cx="10515600" cy="191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 smtClean="0">
                <a:latin typeface="Arial   "/>
              </a:rPr>
              <a:t>«Капля никотина убивает лошадь»</a:t>
            </a:r>
          </a:p>
          <a:p>
            <a:pPr algn="ctr">
              <a:lnSpc>
                <a:spcPct val="120000"/>
              </a:lnSpc>
            </a:pPr>
            <a:r>
              <a:rPr lang="ru-RU" sz="3600" dirty="0" smtClean="0">
                <a:latin typeface="Arial   "/>
              </a:rPr>
              <a:t>Но лишь некоторые догадываются, что человек не лошадь и поэтому для него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atin typeface="Arial   "/>
              </a:rPr>
              <a:t> </a:t>
            </a:r>
            <a:r>
              <a:rPr lang="ru-RU" sz="3700" b="1" dirty="0" smtClean="0">
                <a:latin typeface="Arial   "/>
              </a:rPr>
              <a:t>смертельная доза составляет 60 мг никотина</a:t>
            </a:r>
            <a:r>
              <a:rPr lang="ru-RU" sz="2400" dirty="0" smtClean="0">
                <a:latin typeface="Arial   "/>
              </a:rPr>
              <a:t>, </a:t>
            </a:r>
            <a:r>
              <a:rPr lang="ru-RU" sz="4000" dirty="0" smtClean="0">
                <a:latin typeface="Arial   "/>
              </a:rPr>
              <a:t>а для детей – еще меньше </a:t>
            </a:r>
            <a:r>
              <a:rPr lang="ru-RU" sz="2400" dirty="0" smtClean="0">
                <a:latin typeface="Arial   "/>
              </a:rPr>
              <a:t/>
            </a:r>
            <a:br>
              <a:rPr lang="ru-RU" sz="2400" dirty="0" smtClean="0">
                <a:latin typeface="Arial   "/>
              </a:rPr>
            </a:br>
            <a:endParaRPr lang="ru-RU" sz="2400" dirty="0">
              <a:latin typeface="Arial   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091" y="588723"/>
            <a:ext cx="10615808" cy="751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06018" y="2217307"/>
            <a:ext cx="408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  "/>
              </a:rPr>
              <a:t>В невыкуренной </a:t>
            </a:r>
            <a:endParaRPr lang="ru-RU" sz="2400" dirty="0" smtClean="0">
              <a:latin typeface="Arial   "/>
            </a:endParaRPr>
          </a:p>
          <a:p>
            <a:r>
              <a:rPr lang="ru-RU" sz="2400" dirty="0" smtClean="0">
                <a:latin typeface="Arial   "/>
              </a:rPr>
              <a:t>сигарете – </a:t>
            </a:r>
            <a:r>
              <a:rPr lang="ru-RU" sz="2400" b="1" dirty="0">
                <a:latin typeface="Arial   "/>
              </a:rPr>
              <a:t>10 мг </a:t>
            </a:r>
            <a:r>
              <a:rPr lang="ru-RU" sz="2400" b="1" dirty="0" smtClean="0">
                <a:latin typeface="Arial   "/>
              </a:rPr>
              <a:t>никотина</a:t>
            </a:r>
            <a:r>
              <a:rPr lang="ru-RU" sz="2400" dirty="0">
                <a:latin typeface="Arial   "/>
              </a:rPr>
              <a:t/>
            </a:r>
            <a:br>
              <a:rPr lang="ru-RU" sz="2400" dirty="0">
                <a:latin typeface="Arial   "/>
              </a:rPr>
            </a:br>
            <a:r>
              <a:rPr lang="ru-RU" sz="2400" dirty="0" smtClean="0">
                <a:latin typeface="Arial   "/>
              </a:rPr>
              <a:t>Через </a:t>
            </a:r>
            <a:r>
              <a:rPr lang="ru-RU" sz="2400" dirty="0">
                <a:latin typeface="Arial   "/>
              </a:rPr>
              <a:t>дым курильщик </a:t>
            </a:r>
            <a:endParaRPr lang="ru-RU" sz="2400" dirty="0" smtClean="0">
              <a:latin typeface="Arial   "/>
            </a:endParaRPr>
          </a:p>
          <a:p>
            <a:r>
              <a:rPr lang="ru-RU" sz="2400" dirty="0" smtClean="0">
                <a:latin typeface="Arial   "/>
              </a:rPr>
              <a:t>получает </a:t>
            </a:r>
            <a:r>
              <a:rPr lang="ru-RU" sz="2400" b="1" dirty="0">
                <a:latin typeface="Arial   "/>
              </a:rPr>
              <a:t>0,5-3 мг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8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ÑÐ¸Ð³Ð°ÑÐµ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1709">
            <a:off x="3397312" y="263923"/>
            <a:ext cx="4773625" cy="47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сигаретном дыме содержится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Arial Black" panose="020B0A04020102020204" pitchFamily="34" charset="0"/>
              </a:rPr>
              <a:t>4800 химикатов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включая…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7313" y="1487180"/>
            <a:ext cx="14646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Гексамин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Зажигалки для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барбекю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7353" y="1535998"/>
            <a:ext cx="112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Кадмий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Батарейки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9991" y="1487180"/>
            <a:ext cx="14270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Аммиак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Средство для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чистки туалета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152" y="1450170"/>
            <a:ext cx="14049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Бутамин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Жидкость для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зажигалок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1711" y="1535997"/>
            <a:ext cx="2659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Стеариновая кислота</a:t>
            </a:r>
          </a:p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Свечный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воск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854" y="34614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160" y="3353694"/>
            <a:ext cx="199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Метан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Канализационный газ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9451" y="3430639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Мышьяк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7594" y="3292138"/>
            <a:ext cx="12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Окись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3103" y="3322915"/>
            <a:ext cx="1677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Метанол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Ракетное топливо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7" idx="2"/>
          </p:cNvCxnSpPr>
          <p:nvPr/>
        </p:nvCxnSpPr>
        <p:spPr>
          <a:xfrm>
            <a:off x="979661" y="2287399"/>
            <a:ext cx="3640" cy="4167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79661" y="2717800"/>
            <a:ext cx="24874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428488" y="2660394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79661" y="2926149"/>
            <a:ext cx="3641" cy="420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79661" y="2905076"/>
            <a:ext cx="2487438" cy="7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428487" y="2847670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3394166" y="2214055"/>
            <a:ext cx="1761" cy="214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394166" y="2428556"/>
            <a:ext cx="5174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910721" y="2420126"/>
            <a:ext cx="1" cy="297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860874" y="2660394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3391677" y="3201001"/>
            <a:ext cx="1761" cy="214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381465" y="3203857"/>
            <a:ext cx="5174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909111" y="2926149"/>
            <a:ext cx="1" cy="297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861880" y="2864889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endCxn id="49" idx="0"/>
          </p:cNvCxnSpPr>
          <p:nvPr/>
        </p:nvCxnSpPr>
        <p:spPr>
          <a:xfrm flipH="1">
            <a:off x="6113006" y="2156379"/>
            <a:ext cx="2" cy="50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6055600" y="2660394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endCxn id="53" idx="0"/>
          </p:cNvCxnSpPr>
          <p:nvPr/>
        </p:nvCxnSpPr>
        <p:spPr>
          <a:xfrm flipH="1" flipV="1">
            <a:off x="6125843" y="2874709"/>
            <a:ext cx="2" cy="5559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6068437" y="2874709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022100" y="2142589"/>
            <a:ext cx="1761" cy="214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716987" y="2353063"/>
            <a:ext cx="1287800" cy="40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716987" y="2353063"/>
            <a:ext cx="1" cy="297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667140" y="2593331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9029500" y="3182049"/>
            <a:ext cx="1761" cy="214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715188" y="3186076"/>
            <a:ext cx="13339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727888" y="2797764"/>
            <a:ext cx="1797" cy="3842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7672279" y="2797764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248897" y="2252370"/>
            <a:ext cx="0" cy="4237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8188669" y="2597511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88669" y="2847670"/>
            <a:ext cx="114812" cy="114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8303481" y="2660394"/>
            <a:ext cx="2945416" cy="157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303481" y="2888839"/>
            <a:ext cx="2945416" cy="157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1248897" y="2863102"/>
            <a:ext cx="0" cy="4237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Заголовок 1"/>
          <p:cNvSpPr txBox="1">
            <a:spLocks/>
          </p:cNvSpPr>
          <p:nvPr/>
        </p:nvSpPr>
        <p:spPr>
          <a:xfrm>
            <a:off x="752285" y="3886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которые приводят к смерти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Arial Black" panose="020B0A04020102020204" pitchFamily="34" charset="0"/>
              </a:rPr>
              <a:t>каждые 6.5 секунды</a:t>
            </a:r>
            <a:endParaRPr lang="ru-RU" sz="3200" dirty="0"/>
          </a:p>
        </p:txBody>
      </p:sp>
      <p:pic>
        <p:nvPicPr>
          <p:cNvPr id="1032" name="Picture 8" descr="ÐÐ°ÑÑÐ¸Ð½ÐºÐ¸ Ð¿Ð¾ Ð·Ð°Ð¿ÑÐ¾ÑÑ ÑÐ°Ð±Ð°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6" y="4126639"/>
            <a:ext cx="4239908" cy="2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¿ÑÐ»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1" y="4901535"/>
            <a:ext cx="2248036" cy="16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Заголовок 1"/>
          <p:cNvSpPr txBox="1">
            <a:spLocks/>
          </p:cNvSpPr>
          <p:nvPr/>
        </p:nvSpPr>
        <p:spPr>
          <a:xfrm>
            <a:off x="752285" y="5277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 ТАБАКА ПОГИБАЕТ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 20 РАЗ </a:t>
            </a:r>
            <a:endParaRPr lang="ru-RU" sz="18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ЛЮДЕЙ, 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ОТ УБИЙСТВ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8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632" y="5571776"/>
            <a:ext cx="9757775" cy="1325563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Arial "/>
              </a:rPr>
              <a:t>85% загрязнителей в дыме сигареты, особенно наиболее опасные компоненты, например, </a:t>
            </a:r>
            <a:r>
              <a:rPr lang="ru-RU" sz="1800" dirty="0" err="1" smtClean="0">
                <a:latin typeface="Arial "/>
              </a:rPr>
              <a:t>монооксид</a:t>
            </a:r>
            <a:r>
              <a:rPr lang="ru-RU" sz="1800" dirty="0" smtClean="0">
                <a:latin typeface="Arial "/>
              </a:rPr>
              <a:t> углерода, не имеют ни цвета, ни запаха</a:t>
            </a:r>
            <a:endParaRPr lang="ru-RU" sz="1800" dirty="0">
              <a:latin typeface="Arial 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326" y="4246213"/>
            <a:ext cx="42097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"/>
              </a:rPr>
              <a:t>Табачный дым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БОЛЕЕ ТОКСИЧЕН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"/>
              </a:rPr>
              <a:t>чем выхлопные газы</a:t>
            </a:r>
            <a:endParaRPr lang="ru-RU" sz="28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30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5" y="2622377"/>
            <a:ext cx="752381" cy="695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07" y="5641184"/>
            <a:ext cx="933333" cy="752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1" y="3748420"/>
            <a:ext cx="638095" cy="657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52" y="4690460"/>
            <a:ext cx="866667" cy="7333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9" y="5199187"/>
            <a:ext cx="771429" cy="7142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0" y="832894"/>
            <a:ext cx="2157064" cy="544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78" y="2727658"/>
            <a:ext cx="838095" cy="695238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88222" y="-94486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Как курение влияет </a:t>
            </a:r>
            <a:b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 организм человека?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7608" y="5080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7584908" y="547132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855200" y="52173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842146" y="560203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83370" y="532795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84071" y="508000"/>
            <a:ext cx="15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756" y="131306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1048056" y="1352198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2481" y="1819883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059427" y="1858354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01461" y="1313066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сетчатки глаза нарушается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нарушения кровоснабжения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6237" y="1758328"/>
            <a:ext cx="217239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-Нарушается зрение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-Аллергический конъюнктивит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-Слепота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-Катаракта 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0756" y="260066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1052325" y="2642842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72481" y="3107481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63696" y="3148998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01461" y="2600664"/>
            <a:ext cx="2047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Образуется желтый налет,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повреждается зубная эмаль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6237" y="3045926"/>
            <a:ext cx="15295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-Заболевание десен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-Выпадение зубов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95072" y="370678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3" name="Овал 42"/>
          <p:cNvSpPr/>
          <p:nvPr/>
        </p:nvSpPr>
        <p:spPr>
          <a:xfrm>
            <a:off x="1082372" y="3745916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106797" y="4159171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93743" y="4197642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35777" y="3706784"/>
            <a:ext cx="2342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Нарушается питание,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кожа становится сухой и тусклой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3253" y="3954184"/>
            <a:ext cx="1566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-Раннее морщины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-Серый оттенок кожи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-Круги под глазами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-Пигментные пятна 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8694" y="507873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1075994" y="5117865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100419" y="558555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87365" y="5624021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429399" y="5078733"/>
            <a:ext cx="2435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Сердечная мышца изнашивается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частых сокращений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4175" y="5523995"/>
            <a:ext cx="25555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-Ишемическая болезнь сердца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-Инфаркт миокарда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-Гипертоническая болезнь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-Заболевания кровеносных сосудов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93" y="1160780"/>
            <a:ext cx="1171429" cy="8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53460" y="121923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5" name="Овал 54"/>
          <p:cNvSpPr/>
          <p:nvPr/>
        </p:nvSpPr>
        <p:spPr>
          <a:xfrm>
            <a:off x="7940760" y="1258367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965185" y="172605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7952131" y="1764523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8326183" y="1602260"/>
            <a:ext cx="284244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-Поведенческие нарушения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-Нарушения сна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-Головные боли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-Атеросклероз сосудов головного мозга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-Инсульт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-Рак мозга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47171" y="1193501"/>
            <a:ext cx="3536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Никотин воздействует на нервную систему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возбуждающи, ухудшается кровоснабжение мозга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53065" y="267060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1" name="Овал 60"/>
          <p:cNvSpPr/>
          <p:nvPr/>
        </p:nvSpPr>
        <p:spPr>
          <a:xfrm>
            <a:off x="7940365" y="2709734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7965765" y="303680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952711" y="3075277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8342770" y="2681659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Нарушается способность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восприятия речи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3117" y="3079834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-Тугоухость 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67" y="3655744"/>
            <a:ext cx="1019048" cy="66666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988987" y="363980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7" name="Овал 66"/>
          <p:cNvSpPr/>
          <p:nvPr/>
        </p:nvSpPr>
        <p:spPr>
          <a:xfrm>
            <a:off x="7976287" y="3678933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8000231" y="4089647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987177" y="4128118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337925" y="3585995"/>
            <a:ext cx="3754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Повреждается слизистая ротовой полости и бронхов,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гортань носоглотка, легкие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62701" y="4031257"/>
            <a:ext cx="311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-Хронический бронхит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-Рак губы, языка, гортани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-Хроническая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обструктивная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болезнь легких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6288" y="470259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?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3" name="Овал 72"/>
          <p:cNvSpPr/>
          <p:nvPr/>
        </p:nvSpPr>
        <p:spPr>
          <a:xfrm>
            <a:off x="8013588" y="4741730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038013" y="5095115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024959" y="5133586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8379207" y="4753518"/>
            <a:ext cx="2751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Нарушается кровоснабжение желудка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91769" y="5033560"/>
            <a:ext cx="3147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-Гастрит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-Язва желудка и двенадцатиперстной кишки </a:t>
            </a:r>
          </a:p>
          <a:p>
            <a:pPr marL="171450" indent="-171450">
              <a:buFontTx/>
              <a:buChar char="-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86853" y="5711683"/>
            <a:ext cx="294824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У женщин: бесплодие, рак шейки матки,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Мастопатия,  риск преждевременных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родов и рождения мертвого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ребенка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 мужчин: потенция, бесплодие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54140" y="5834787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F767A"/>
                </a:solidFill>
              </a:rPr>
              <a:t>!</a:t>
            </a:r>
            <a:endParaRPr lang="ru-RU" b="1" dirty="0">
              <a:solidFill>
                <a:srgbClr val="2F767A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8041086" y="5861183"/>
            <a:ext cx="285762" cy="285762"/>
          </a:xfrm>
          <a:prstGeom prst="ellipse">
            <a:avLst/>
          </a:prstGeom>
          <a:noFill/>
          <a:ln w="38100">
            <a:solidFill>
              <a:srgbClr val="1A8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" y="1390534"/>
            <a:ext cx="8953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82" y="2221888"/>
            <a:ext cx="20075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800" y="2249318"/>
            <a:ext cx="280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t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latin typeface="Arial Black" panose="020B0A04020102020204" pitchFamily="34" charset="0"/>
              </a:rPr>
              <a:t>вдыхаемого курильщиком </a:t>
            </a:r>
            <a:endParaRPr lang="en-US" sz="1400" dirty="0" smtClean="0">
              <a:latin typeface="Arial Black" panose="020B0A040201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</a:rPr>
              <a:t>дыма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1303" y="2419386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70 </a:t>
            </a:r>
            <a:r>
              <a:rPr lang="en-US" sz="2800" dirty="0" smtClean="0">
                <a:latin typeface="Arial Black" panose="020B0A04020102020204" pitchFamily="34" charset="0"/>
              </a:rPr>
              <a:t>C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800" y="3246508"/>
            <a:ext cx="222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Средняя 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воздуха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осенью 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3633" y="360366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5 </a:t>
            </a:r>
            <a:r>
              <a:rPr lang="en-US" sz="2800" dirty="0" smtClean="0">
                <a:latin typeface="Arial Black" panose="020B0A04020102020204" pitchFamily="34" charset="0"/>
              </a:rPr>
              <a:t>C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12283" y="2379969"/>
            <a:ext cx="88900" cy="889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47183" y="3611869"/>
            <a:ext cx="88900" cy="889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 flipV="1">
            <a:off x="4802963" y="2275236"/>
            <a:ext cx="63500" cy="635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 flipV="1">
            <a:off x="4762300" y="3566374"/>
            <a:ext cx="63500" cy="635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920" y="4942194"/>
            <a:ext cx="4781080" cy="1170667"/>
          </a:xfrm>
          <a:prstGeom prst="rect">
            <a:avLst/>
          </a:prstGeom>
          <a:solidFill>
            <a:srgbClr val="79A1C1">
              <a:alpha val="38000"/>
            </a:srgbClr>
          </a:solidFill>
          <a:ln>
            <a:noFill/>
          </a:ln>
          <a:effectLst>
            <a:outerShdw blurRad="1270000" dist="1460500" dir="5400000" algn="ctr" rotWithShape="0">
              <a:srgbClr val="444E5F">
                <a:alpha val="5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920" y="5035644"/>
            <a:ext cx="5143500" cy="1077218"/>
          </a:xfrm>
          <a:prstGeom prst="rect">
            <a:avLst/>
          </a:prstGeom>
          <a:noFill/>
          <a:effectLst>
            <a:softEdge rad="9906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ЗУБНАЯ ЭМАЛЬ ИСПЫТЫВАЕТ РЕЗКИЙ ПЕРЕПАД ТЕМПЕАРАТУР</a:t>
            </a:r>
          </a:p>
          <a:p>
            <a:r>
              <a:rPr lang="ru-RU" sz="1600" dirty="0" smtClean="0">
                <a:latin typeface="Arial "/>
              </a:rPr>
              <a:t>В РЕЗУЛЬТАТЕ ОБРАЗУЮТСЯ ТРЕЩИНЫ И «ОТКРЫТЫЕ ВОРОТА»  ДЛЯ БАКТЕРИЙ </a:t>
            </a:r>
            <a:endParaRPr lang="ru-RU" sz="11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645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7" y="2084387"/>
            <a:ext cx="7645484" cy="40570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616" y="546100"/>
            <a:ext cx="9851423" cy="1106487"/>
          </a:xfrm>
          <a:solidFill>
            <a:schemeClr val="tx2">
              <a:lumMod val="60000"/>
              <a:lumOff val="40000"/>
              <a:alpha val="5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EDDEE0"/>
                </a:solidFill>
                <a:latin typeface="Arial Black" panose="020B0A04020102020204" pitchFamily="34" charset="0"/>
              </a:rPr>
              <a:t>АЛЬВЕОЛЫ </a:t>
            </a:r>
            <a:r>
              <a:rPr lang="ru-RU" sz="2400" dirty="0" smtClean="0">
                <a:latin typeface="Arial Black" panose="020B0A04020102020204" pitchFamily="34" charset="0"/>
              </a:rPr>
              <a:t>забиваются дегтем, токсинами и перестают функционировать, клетки разрушаются и </a:t>
            </a:r>
            <a:r>
              <a:rPr lang="ru-RU" sz="2400" dirty="0" smtClean="0">
                <a:solidFill>
                  <a:srgbClr val="EDDEE0"/>
                </a:solidFill>
                <a:latin typeface="Arial Black" panose="020B0A04020102020204" pitchFamily="34" charset="0"/>
              </a:rPr>
              <a:t>ВОЗНИКАЮТ</a:t>
            </a:r>
            <a:r>
              <a:rPr lang="en-US" sz="2400" dirty="0" smtClean="0">
                <a:solidFill>
                  <a:srgbClr val="EDDEE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EDDEE0"/>
                </a:solidFill>
                <a:latin typeface="Arial Black" panose="020B0A04020102020204" pitchFamily="34" charset="0"/>
              </a:rPr>
              <a:t>ЗЛОКАЧЕСТВЕННЫЕ ОПУХОЛИ </a:t>
            </a:r>
            <a:endParaRPr lang="ru-RU" sz="2400" dirty="0">
              <a:solidFill>
                <a:srgbClr val="EDDEE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1064</Words>
  <Application>Microsoft Office PowerPoint</Application>
  <PresentationFormat>Широкоэкранный</PresentationFormat>
  <Paragraphs>311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맑은 고딕</vt:lpstr>
      <vt:lpstr>Arial</vt:lpstr>
      <vt:lpstr>Arial </vt:lpstr>
      <vt:lpstr>Arial   </vt:lpstr>
      <vt:lpstr>Arial Black</vt:lpstr>
      <vt:lpstr>Calibri</vt:lpstr>
      <vt:lpstr>Calibri Light</vt:lpstr>
      <vt:lpstr>Gill Sans</vt:lpstr>
      <vt:lpstr>Source Sans Pro Light</vt:lpstr>
      <vt:lpstr>Times New Roman</vt:lpstr>
      <vt:lpstr>Тема Office</vt:lpstr>
      <vt:lpstr>КУРЕНИЕ И ЕГО ПОСЛЕДСТВИЯ</vt:lpstr>
      <vt:lpstr>Впервые сведения о вреде табака здоровью появились в XIX веке </vt:lpstr>
      <vt:lpstr>В течение XX века табак убил около 100 млн. человек, то есть больше чем погибло во второй мировой войне </vt:lpstr>
      <vt:lpstr>Защищает растения  от поедания насекомыми  В 3 раза более токсичен,  чем мышьяк   </vt:lpstr>
      <vt:lpstr>В сигаретном дыме содержится  4800 химикатов включая…</vt:lpstr>
      <vt:lpstr>85% загрязнителей в дыме сигареты, особенно наиболее опасные компоненты, например, монооксид углерода, не имеют ни цвета, ни запаха</vt:lpstr>
      <vt:lpstr>Как курение влияет  на организм человека?</vt:lpstr>
      <vt:lpstr>Презентация PowerPoint</vt:lpstr>
      <vt:lpstr>АЛЬВЕОЛЫ забиваются дегтем, токсинами и перестают функционировать, клетки разрушаются и ВОЗНИКАЮТ ЗЛОКАЧЕСТВЕННЫЕ ОПУХОЛИ </vt:lpstr>
      <vt:lpstr>1 сигарета  сужает сосуды  на 1,5 часа </vt:lpstr>
      <vt:lpstr>ЛИЦО КУРИЛЬЩИКА</vt:lpstr>
      <vt:lpstr>Презентация PowerPoint</vt:lpstr>
      <vt:lpstr>Пассивное курение убивает твоих детей  </vt:lpstr>
      <vt:lpstr>Вред электронных сигарет -                                    научно доказанный факт </vt:lpstr>
      <vt:lpstr>Курение табака через кальян делает его минимально вредным…  ПРАВДА ЛИ ЭТО?</vt:lpstr>
      <vt:lpstr>Презентация PowerPoint</vt:lpstr>
      <vt:lpstr>ОСНОВНЫЕ СТЕОРЕОТИПЫ КУРЕНИЯ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134</cp:revision>
  <dcterms:created xsi:type="dcterms:W3CDTF">2018-10-19T08:49:00Z</dcterms:created>
  <dcterms:modified xsi:type="dcterms:W3CDTF">2018-11-12T05:56:09Z</dcterms:modified>
</cp:coreProperties>
</file>